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ebp" ContentType="image/webp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9" r:id="rId2"/>
    <p:sldId id="257" r:id="rId3"/>
    <p:sldId id="258" r:id="rId4"/>
    <p:sldId id="270" r:id="rId5"/>
    <p:sldId id="260" r:id="rId6"/>
    <p:sldId id="271" r:id="rId7"/>
    <p:sldId id="262" r:id="rId8"/>
    <p:sldId id="272" r:id="rId9"/>
    <p:sldId id="264" r:id="rId10"/>
    <p:sldId id="265" r:id="rId11"/>
    <p:sldId id="266" r:id="rId12"/>
    <p:sldId id="267" r:id="rId13"/>
    <p:sldId id="273" r:id="rId14"/>
  </p:sldIdLst>
  <p:sldSz cx="7562850" cy="10696575"/>
  <p:notesSz cx="10696575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614B"/>
    <a:srgbClr val="EE9A2E"/>
    <a:srgbClr val="F8A62B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30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100%</c:v>
                </c:pt>
              </c:strCache>
            </c:strRef>
          </c:tx>
          <c:dPt>
            <c:idx val="0"/>
            <c:bubble3D val="0"/>
            <c:spPr>
              <a:solidFill>
                <a:srgbClr val="3D9B5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Plan1!$A$2:$A$3</c:f>
              <c:strCache>
                <c:ptCount val="2"/>
                <c:pt idx="0">
                  <c:v>1º Tri</c:v>
                </c:pt>
                <c:pt idx="1">
                  <c:v>2º Tri</c:v>
                </c:pt>
              </c:strCache>
            </c:strRef>
          </c:cat>
          <c:val>
            <c:numRef>
              <c:f>Plan1!$B$2:$B$3</c:f>
              <c:numCache>
                <c:formatCode>General</c:formatCode>
                <c:ptCount val="2"/>
                <c:pt idx="0">
                  <c:v>93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100%</c:v>
                </c:pt>
              </c:strCache>
            </c:strRef>
          </c:tx>
          <c:dPt>
            <c:idx val="0"/>
            <c:bubble3D val="0"/>
            <c:spPr>
              <a:solidFill>
                <a:srgbClr val="3D9B5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Plan1!$A$2:$A$3</c:f>
              <c:strCache>
                <c:ptCount val="2"/>
                <c:pt idx="0">
                  <c:v>1º número</c:v>
                </c:pt>
                <c:pt idx="1">
                  <c:v>2º número</c:v>
                </c:pt>
              </c:strCache>
            </c:strRef>
          </c:cat>
          <c:val>
            <c:numRef>
              <c:f>Plan1!$B$2:$B$3</c:f>
              <c:numCache>
                <c:formatCode>General</c:formatCode>
                <c:ptCount val="2"/>
                <c:pt idx="0">
                  <c:v>82</c:v>
                </c:pt>
                <c:pt idx="1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100%</c:v>
                </c:pt>
              </c:strCache>
            </c:strRef>
          </c:tx>
          <c:dPt>
            <c:idx val="0"/>
            <c:bubble3D val="0"/>
            <c:spPr>
              <a:solidFill>
                <a:srgbClr val="86C22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Plan1!$A$2:$A$3</c:f>
              <c:strCache>
                <c:ptCount val="2"/>
                <c:pt idx="0">
                  <c:v>1º número</c:v>
                </c:pt>
                <c:pt idx="1">
                  <c:v>2º número</c:v>
                </c:pt>
              </c:strCache>
            </c:strRef>
          </c:cat>
          <c:val>
            <c:numRef>
              <c:f>Plan1!$B$2:$B$3</c:f>
              <c:numCache>
                <c:formatCode>General</c:formatCode>
                <c:ptCount val="2"/>
                <c:pt idx="0">
                  <c:v>82</c:v>
                </c:pt>
                <c:pt idx="1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314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33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16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17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32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09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-3-11.svg"/><Relationship Id="rId3" Type="http://schemas.openxmlformats.org/officeDocument/2006/relationships/image" Target="../media/image4.png"/><Relationship Id="rId7" Type="http://schemas.openxmlformats.org/officeDocument/2006/relationships/image" Target="../media/image-3-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-3-9.svg"/><Relationship Id="rId5" Type="http://schemas.openxmlformats.org/officeDocument/2006/relationships/chart" Target="../charts/chart2.xml"/><Relationship Id="rId10" Type="http://schemas.openxmlformats.org/officeDocument/2006/relationships/image" Target="../media/image9.png"/><Relationship Id="rId4" Type="http://schemas.openxmlformats.org/officeDocument/2006/relationships/chart" Target="../charts/chart1.xml"/><Relationship Id="rId9" Type="http://schemas.openxmlformats.org/officeDocument/2006/relationships/image" Target="../media/image-3-7.sv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12" Type="http://schemas.openxmlformats.org/officeDocument/2006/relationships/image" Target="../media/image-4-11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-4-3.svg"/><Relationship Id="rId15" Type="http://schemas.openxmlformats.org/officeDocument/2006/relationships/image" Target="../media/image-4-15.svg"/><Relationship Id="rId10" Type="http://schemas.openxmlformats.org/officeDocument/2006/relationships/image" Target="../media/image13.png"/><Relationship Id="rId19" Type="http://schemas.openxmlformats.org/officeDocument/2006/relationships/image" Target="../media/image-4-19.svg"/><Relationship Id="rId4" Type="http://schemas.openxmlformats.org/officeDocument/2006/relationships/image" Target="../media/image11.png"/><Relationship Id="rId9" Type="http://schemas.openxmlformats.org/officeDocument/2006/relationships/image" Target="../media/image-4-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-7-13.svg"/><Relationship Id="rId3" Type="http://schemas.openxmlformats.org/officeDocument/2006/relationships/image" Target="../media/image4.png"/><Relationship Id="rId7" Type="http://schemas.openxmlformats.org/officeDocument/2006/relationships/image" Target="../media/image-7-7.sv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7-5.svg"/><Relationship Id="rId11" Type="http://schemas.openxmlformats.org/officeDocument/2006/relationships/image" Target="../media/image-7-11.svg"/><Relationship Id="rId5" Type="http://schemas.openxmlformats.org/officeDocument/2006/relationships/image" Target="../media/image-7-3.svg"/><Relationship Id="rId15" Type="http://schemas.openxmlformats.org/officeDocument/2006/relationships/image" Target="../media/image6.png"/><Relationship Id="rId4" Type="http://schemas.openxmlformats.org/officeDocument/2006/relationships/image" Target="../media/image16.png"/><Relationship Id="rId9" Type="http://schemas.openxmlformats.org/officeDocument/2006/relationships/image" Target="../media/image-7-9.svg"/><Relationship Id="rId1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-8-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8-5.svg"/><Relationship Id="rId5" Type="http://schemas.openxmlformats.org/officeDocument/2006/relationships/image" Target="../media/image-8-3.svg"/><Relationship Id="rId4" Type="http://schemas.openxmlformats.org/officeDocument/2006/relationships/image" Target="../media/image18.png"/><Relationship Id="rId9" Type="http://schemas.openxmlformats.org/officeDocument/2006/relationships/image" Target="../media/image-8-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-9-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-9-9.svg"/><Relationship Id="rId5" Type="http://schemas.openxmlformats.org/officeDocument/2006/relationships/image" Target="../media/image-9-3.sv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-9-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0-8.svg"/><Relationship Id="rId13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3.png"/><Relationship Id="rId7" Type="http://schemas.openxmlformats.org/officeDocument/2006/relationships/image" Target="../media/image25.png"/><Relationship Id="rId12" Type="http://schemas.openxmlformats.org/officeDocument/2006/relationships/image" Target="../media/image-10-12.sv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-10-16.svg"/><Relationship Id="rId20" Type="http://schemas.openxmlformats.org/officeDocument/2006/relationships/image" Target="../media/image-10-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10-4.svg"/><Relationship Id="rId5" Type="http://schemas.openxmlformats.org/officeDocument/2006/relationships/image" Target="../media/image24.png"/><Relationship Id="rId4" Type="http://schemas.openxmlformats.org/officeDocument/2006/relationships/image" Target="../media/image23.webp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png"/><Relationship Id="rId7" Type="http://schemas.openxmlformats.org/officeDocument/2006/relationships/image" Target="../media/image-11-7.sv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11-5.svg"/><Relationship Id="rId11" Type="http://schemas.openxmlformats.org/officeDocument/2006/relationships/image" Target="../media/image32.png"/><Relationship Id="rId5" Type="http://schemas.openxmlformats.org/officeDocument/2006/relationships/image" Target="../media/image-11-3.svg"/><Relationship Id="rId10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-11-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-11-9.svg"/><Relationship Id="rId3" Type="http://schemas.openxmlformats.org/officeDocument/2006/relationships/image" Target="../media/image3.png"/><Relationship Id="rId7" Type="http://schemas.openxmlformats.org/officeDocument/2006/relationships/image" Target="../media/image-11-3.svg"/><Relationship Id="rId12" Type="http://schemas.openxmlformats.org/officeDocument/2006/relationships/image" Target="../media/image37.png"/><Relationship Id="rId1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-11-7.svg"/><Relationship Id="rId5" Type="http://schemas.openxmlformats.org/officeDocument/2006/relationships/image" Target="../media/image34.png"/><Relationship Id="rId15" Type="http://schemas.openxmlformats.org/officeDocument/2006/relationships/image" Target="../media/image-11-11.svg"/><Relationship Id="rId10" Type="http://schemas.openxmlformats.org/officeDocument/2006/relationships/image" Target="../media/image36.png"/><Relationship Id="rId4" Type="http://schemas.openxmlformats.org/officeDocument/2006/relationships/image" Target="../media/image4.png"/><Relationship Id="rId9" Type="http://schemas.openxmlformats.org/officeDocument/2006/relationships/image" Target="../media/image-11-5.svg"/><Relationship Id="rId1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769" cy="10696547"/>
          </a:xfrm>
          <a:prstGeom prst="rect">
            <a:avLst/>
          </a:prstGeom>
          <a:ln/>
          <a:effectLst>
            <a:outerShdw blurRad="323850" dist="76200" dir="54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0" y="0"/>
            <a:ext cx="7562769" cy="6172173"/>
          </a:xfrm>
          <a:prstGeom prst="rect">
            <a:avLst/>
          </a:prstGeom>
          <a:solidFill>
            <a:srgbClr val="23262A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7562769" cy="617217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0" y="0"/>
            <a:ext cx="76173" cy="10696547"/>
          </a:xfrm>
          <a:prstGeom prst="rect">
            <a:avLst/>
          </a:prstGeom>
          <a:solidFill>
            <a:srgbClr val="EF9A35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alphaModFix amt="97000"/>
          </a:blip>
          <a:stretch>
            <a:fillRect/>
          </a:stretch>
        </p:blipFill>
        <p:spPr>
          <a:xfrm>
            <a:off x="4419519" y="1816380"/>
            <a:ext cx="2857500" cy="285087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67269" y="-571500"/>
            <a:ext cx="2667000" cy="2667000"/>
          </a:xfrm>
          <a:prstGeom prst="ellipse">
            <a:avLst/>
          </a:prstGeom>
          <a:gradFill rotWithShape="1">
            <a:gsLst>
              <a:gs pos="0">
                <a:srgbClr val="EE9A2E">
                  <a:alpha val="16000"/>
                </a:srgbClr>
              </a:gs>
              <a:gs pos="70000">
                <a:srgbClr val="EE9A2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23" y="457173"/>
            <a:ext cx="1614244" cy="45717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45244" y="533346"/>
            <a:ext cx="1380232" cy="133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kern="0" spc="165" dirty="0">
                <a:solidFill>
                  <a:srgbClr val="FFFFFF">
                    <a:alpha val="72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RELATÓRIO MENSAL</a:t>
            </a:r>
            <a:endParaRPr lang="en-US" sz="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>
            <a:alphaModFix amt="92000"/>
          </a:blip>
          <a:stretch>
            <a:fillRect/>
          </a:stretch>
        </p:blipFill>
        <p:spPr>
          <a:xfrm>
            <a:off x="6614192" y="457173"/>
            <a:ext cx="396153" cy="24759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52423" y="3286801"/>
            <a:ext cx="4232820" cy="1428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25" b="1" kern="0" spc="198" dirty="0">
                <a:solidFill>
                  <a:srgbClr val="EE9A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PERFORMANCE AMBIENTAL &amp; RASTREABILIDADE</a:t>
            </a:r>
            <a:endParaRPr lang="en-US" sz="825" dirty="0"/>
          </a:p>
        </p:txBody>
      </p:sp>
      <p:sp>
        <p:nvSpPr>
          <p:cNvPr id="12" name="Text 7"/>
          <p:cNvSpPr/>
          <p:nvPr/>
        </p:nvSpPr>
        <p:spPr>
          <a:xfrm>
            <a:off x="552423" y="3562945"/>
            <a:ext cx="3963459" cy="15041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75" b="1" kern="0" spc="11" dirty="0">
                <a:solidFill>
                  <a:srgbClr val="FFFFFF"/>
                </a:solidFill>
                <a:latin typeface="Archivo Expanded Black" pitchFamily="2" charset="0"/>
                <a:ea typeface="Archivo" pitchFamily="34" charset="-122"/>
                <a:cs typeface="Archivo Expanded Black" pitchFamily="2" charset="0"/>
              </a:rPr>
              <a:t>RELATÓRIO DE PERFORMANCE AMBIENTAL E RASTREABILIDADE</a:t>
            </a:r>
            <a:endParaRPr lang="en-US" sz="2775" dirty="0">
              <a:latin typeface="Archivo Expanded Black" pitchFamily="2" charset="0"/>
              <a:cs typeface="Archivo Expanded Black" pitchFamily="2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552423" y="5121339"/>
            <a:ext cx="3728085" cy="4383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>
                    <a:alpha val="8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Rastreabilidade, valorização e inteligência em gestão de resíduos da construção civil.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552423" y="6684683"/>
            <a:ext cx="2116485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CLIENTE</a:t>
            </a:r>
            <a:endParaRPr lang="en-US" sz="713" dirty="0"/>
          </a:p>
        </p:txBody>
      </p:sp>
      <p:sp>
        <p:nvSpPr>
          <p:cNvPr id="16" name="Text 11"/>
          <p:cNvSpPr/>
          <p:nvPr/>
        </p:nvSpPr>
        <p:spPr>
          <a:xfrm>
            <a:off x="552423" y="6851370"/>
            <a:ext cx="2000277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25" b="1" dirty="0" err="1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Construtora</a:t>
            </a:r>
            <a:r>
              <a:rPr lang="en-US" sz="112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 </a:t>
            </a:r>
            <a:r>
              <a:rPr lang="en-US" sz="1125" b="1" dirty="0" smtClean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Sancho </a:t>
            </a:r>
            <a:r>
              <a:rPr lang="en-US" sz="112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Engenharia</a:t>
            </a:r>
            <a:endParaRPr lang="en-US" sz="1125" dirty="0"/>
          </a:p>
        </p:txBody>
      </p:sp>
      <p:sp>
        <p:nvSpPr>
          <p:cNvPr id="18" name="Text 13"/>
          <p:cNvSpPr/>
          <p:nvPr/>
        </p:nvSpPr>
        <p:spPr>
          <a:xfrm>
            <a:off x="2819346" y="6684683"/>
            <a:ext cx="2116485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OBRA</a:t>
            </a:r>
            <a:endParaRPr lang="en-US" sz="713" dirty="0"/>
          </a:p>
        </p:txBody>
      </p:sp>
      <p:sp>
        <p:nvSpPr>
          <p:cNvPr id="19" name="Text 14"/>
          <p:cNvSpPr/>
          <p:nvPr/>
        </p:nvSpPr>
        <p:spPr>
          <a:xfrm>
            <a:off x="2819346" y="6851370"/>
            <a:ext cx="2000277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2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Residencial Parque das Águas — Torre A</a:t>
            </a:r>
            <a:endParaRPr lang="en-US" sz="1125" dirty="0"/>
          </a:p>
        </p:txBody>
      </p:sp>
      <p:sp>
        <p:nvSpPr>
          <p:cNvPr id="21" name="Text 16"/>
          <p:cNvSpPr/>
          <p:nvPr/>
        </p:nvSpPr>
        <p:spPr>
          <a:xfrm>
            <a:off x="5086269" y="6684683"/>
            <a:ext cx="2116485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LOCAL</a:t>
            </a:r>
            <a:endParaRPr lang="en-US" sz="713" dirty="0"/>
          </a:p>
        </p:txBody>
      </p:sp>
      <p:sp>
        <p:nvSpPr>
          <p:cNvPr id="22" name="Text 17"/>
          <p:cNvSpPr/>
          <p:nvPr/>
        </p:nvSpPr>
        <p:spPr>
          <a:xfrm>
            <a:off x="5086269" y="6851370"/>
            <a:ext cx="2116485" cy="2166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2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São Paulo / SP</a:t>
            </a:r>
            <a:endParaRPr lang="en-US" sz="1125" dirty="0"/>
          </a:p>
        </p:txBody>
      </p:sp>
      <p:sp>
        <p:nvSpPr>
          <p:cNvPr id="24" name="Text 19"/>
          <p:cNvSpPr/>
          <p:nvPr/>
        </p:nvSpPr>
        <p:spPr>
          <a:xfrm>
            <a:off x="552423" y="7549644"/>
            <a:ext cx="2116485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PERÍODO DE REFERÊNCIA</a:t>
            </a:r>
            <a:endParaRPr lang="en-US" sz="713" dirty="0"/>
          </a:p>
        </p:txBody>
      </p:sp>
      <p:sp>
        <p:nvSpPr>
          <p:cNvPr id="25" name="Text 20"/>
          <p:cNvSpPr/>
          <p:nvPr/>
        </p:nvSpPr>
        <p:spPr>
          <a:xfrm>
            <a:off x="552423" y="7716332"/>
            <a:ext cx="2116485" cy="2166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2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Maio / 2026</a:t>
            </a:r>
            <a:endParaRPr lang="en-US" sz="1125" dirty="0"/>
          </a:p>
        </p:txBody>
      </p:sp>
      <p:sp>
        <p:nvSpPr>
          <p:cNvPr id="30" name="Text 25"/>
          <p:cNvSpPr/>
          <p:nvPr/>
        </p:nvSpPr>
        <p:spPr>
          <a:xfrm>
            <a:off x="2819346" y="7549644"/>
            <a:ext cx="2116485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DATA DE EMISSÃO</a:t>
            </a:r>
            <a:endParaRPr lang="en-US" sz="713" dirty="0"/>
          </a:p>
        </p:txBody>
      </p:sp>
      <p:sp>
        <p:nvSpPr>
          <p:cNvPr id="31" name="Text 26"/>
          <p:cNvSpPr/>
          <p:nvPr/>
        </p:nvSpPr>
        <p:spPr>
          <a:xfrm>
            <a:off x="2819346" y="7716332"/>
            <a:ext cx="2116485" cy="2166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2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05 / 06 / 2026</a:t>
            </a:r>
            <a:endParaRPr lang="en-US" sz="1125" dirty="0"/>
          </a:p>
        </p:txBody>
      </p:sp>
      <p:sp>
        <p:nvSpPr>
          <p:cNvPr id="32" name="Text 27"/>
          <p:cNvSpPr/>
          <p:nvPr/>
        </p:nvSpPr>
        <p:spPr>
          <a:xfrm>
            <a:off x="552423" y="9120321"/>
            <a:ext cx="1802011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LOGO DO CLIENTE</a:t>
            </a:r>
            <a:endParaRPr lang="en-US" sz="713" dirty="0"/>
          </a:p>
        </p:txBody>
      </p:sp>
      <p:sp>
        <p:nvSpPr>
          <p:cNvPr id="33" name="Text 28"/>
          <p:cNvSpPr/>
          <p:nvPr/>
        </p:nvSpPr>
        <p:spPr>
          <a:xfrm>
            <a:off x="2571615" y="9120322"/>
            <a:ext cx="1537395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REALIZAÇÃO</a:t>
            </a:r>
            <a:endParaRPr lang="en-US" sz="713" dirty="0"/>
          </a:p>
        </p:txBody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1615" y="9306087"/>
            <a:ext cx="1397631" cy="399942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4857858" y="9236192"/>
            <a:ext cx="1219200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PLATAFORMA</a:t>
            </a:r>
            <a:endParaRPr lang="en-US" sz="713" dirty="0"/>
          </a:p>
        </p:txBody>
      </p:sp>
      <p:sp>
        <p:nvSpPr>
          <p:cNvPr id="36" name="Text 30"/>
          <p:cNvSpPr/>
          <p:nvPr/>
        </p:nvSpPr>
        <p:spPr>
          <a:xfrm>
            <a:off x="4857858" y="9383802"/>
            <a:ext cx="1219200" cy="310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sz="825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Acesse o relatório completo e rastreável</a:t>
            </a:r>
            <a:endParaRPr lang="en-US" sz="825" dirty="0"/>
          </a:p>
        </p:txBody>
      </p:sp>
      <p:sp>
        <p:nvSpPr>
          <p:cNvPr id="37" name="Shape 31"/>
          <p:cNvSpPr/>
          <p:nvPr/>
        </p:nvSpPr>
        <p:spPr>
          <a:xfrm>
            <a:off x="552423" y="10106918"/>
            <a:ext cx="6457923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38" name="Text 32"/>
          <p:cNvSpPr/>
          <p:nvPr/>
        </p:nvSpPr>
        <p:spPr>
          <a:xfrm>
            <a:off x="552423" y="10229769"/>
            <a:ext cx="4936331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 CONCEITO RAFA ENTULHOS · GERENCIAMENTO DE RESÍDUOS DA CONSTRUÇÃO CIVIL</a:t>
            </a:r>
            <a:endParaRPr lang="en-US" sz="675" dirty="0"/>
          </a:p>
        </p:txBody>
      </p:sp>
      <p:sp>
        <p:nvSpPr>
          <p:cNvPr id="39" name="Text 33"/>
          <p:cNvSpPr/>
          <p:nvPr/>
        </p:nvSpPr>
        <p:spPr>
          <a:xfrm>
            <a:off x="5097905" y="10229769"/>
            <a:ext cx="2103686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DOCUMENTO CONFIDENCIAL · 01 / 12</a:t>
            </a:r>
            <a:endParaRPr lang="en-US" sz="675" dirty="0"/>
          </a:p>
        </p:txBody>
      </p:sp>
      <p:pic>
        <p:nvPicPr>
          <p:cNvPr id="41" name="Imagem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93" y="9347583"/>
            <a:ext cx="1060811" cy="308277"/>
          </a:xfrm>
          <a:prstGeom prst="rect">
            <a:avLst/>
          </a:prstGeom>
        </p:spPr>
      </p:pic>
      <p:cxnSp>
        <p:nvCxnSpPr>
          <p:cNvPr id="17" name="Conector reto 16"/>
          <p:cNvCxnSpPr/>
          <p:nvPr/>
        </p:nvCxnSpPr>
        <p:spPr>
          <a:xfrm>
            <a:off x="552423" y="6576016"/>
            <a:ext cx="192407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/>
          <p:cNvCxnSpPr/>
          <p:nvPr/>
        </p:nvCxnSpPr>
        <p:spPr>
          <a:xfrm>
            <a:off x="2838423" y="6576016"/>
            <a:ext cx="192407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/>
          <p:cNvCxnSpPr/>
          <p:nvPr/>
        </p:nvCxnSpPr>
        <p:spPr>
          <a:xfrm>
            <a:off x="5095848" y="6576016"/>
            <a:ext cx="192407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/>
          <p:cNvCxnSpPr/>
          <p:nvPr/>
        </p:nvCxnSpPr>
        <p:spPr>
          <a:xfrm>
            <a:off x="552423" y="7452316"/>
            <a:ext cx="192407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>
            <a:off x="2838423" y="7452316"/>
            <a:ext cx="192407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222" y="8961948"/>
            <a:ext cx="944460" cy="94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9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23262A">
              <a:alpha val="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297412" y="1428750"/>
            <a:ext cx="3214812" cy="17906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378"/>
              </a:lnSpc>
              <a:buNone/>
            </a:pPr>
            <a:r>
              <a:rPr lang="en-US" sz="17250" b="1" dirty="0">
                <a:solidFill>
                  <a:srgbClr val="23262A">
                    <a:alpha val="5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17250" dirty="0"/>
          </a:p>
        </p:txBody>
      </p:sp>
      <p:sp>
        <p:nvSpPr>
          <p:cNvPr id="5" name="Text 3"/>
          <p:cNvSpPr/>
          <p:nvPr/>
        </p:nvSpPr>
        <p:spPr>
          <a:xfrm>
            <a:off x="514246" y="476250"/>
            <a:ext cx="3467075" cy="133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333"/>
              </a:lnSpc>
              <a:buNone/>
            </a:pPr>
            <a:r>
              <a:rPr lang="en-US" sz="750" b="1" kern="0" spc="150" dirty="0">
                <a:solidFill>
                  <a:srgbClr val="C57E1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RESÍDUOS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514246" y="666682"/>
            <a:ext cx="3467075" cy="290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en-US" sz="2200" kern="0" spc="20" dirty="0">
                <a:solidFill>
                  <a:srgbClr val="23262A"/>
                </a:solidFill>
                <a:latin typeface="Archivo Condensed ExtraBold" pitchFamily="2" charset="0"/>
                <a:ea typeface="Archivo" pitchFamily="34" charset="-122"/>
                <a:cs typeface="Archivo Condensed ExtraBold" pitchFamily="2" charset="0"/>
              </a:rPr>
              <a:t>MENSAGEM EXECUTIVA</a:t>
            </a: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089" y="633422"/>
            <a:ext cx="998501" cy="28570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14246" y="1090504"/>
            <a:ext cx="609519" cy="28525"/>
          </a:xfrm>
          <a:prstGeom prst="rect">
            <a:avLst/>
          </a:prstGeom>
          <a:solidFill>
            <a:srgbClr val="EE9A2E"/>
          </a:solidFill>
          <a:ln/>
        </p:spPr>
      </p:sp>
      <p:sp>
        <p:nvSpPr>
          <p:cNvPr id="9" name="Shape 6"/>
          <p:cNvSpPr/>
          <p:nvPr/>
        </p:nvSpPr>
        <p:spPr>
          <a:xfrm>
            <a:off x="514246" y="1557171"/>
            <a:ext cx="47580" cy="857453"/>
          </a:xfrm>
          <a:prstGeom prst="roundRect">
            <a:avLst>
              <a:gd name="adj" fmla="val 50000"/>
            </a:avLst>
          </a:prstGeom>
          <a:solidFill>
            <a:srgbClr val="EE9A2E"/>
          </a:solidFill>
          <a:ln/>
        </p:spPr>
      </p:sp>
      <p:sp>
        <p:nvSpPr>
          <p:cNvPr id="10" name="Text 7"/>
          <p:cNvSpPr/>
          <p:nvPr/>
        </p:nvSpPr>
        <p:spPr>
          <a:xfrm>
            <a:off x="809422" y="1557171"/>
            <a:ext cx="6426343" cy="8955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6552"/>
              </a:lnSpc>
              <a:buNone/>
            </a:pPr>
            <a:r>
              <a:rPr lang="en-US" sz="1500" kern="0" spc="3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Durante o período analisado, a </a:t>
            </a:r>
            <a:r>
              <a:rPr lang="en-US" sz="1500" b="1" kern="0" spc="3" dirty="0">
                <a:solidFill>
                  <a:srgbClr val="C57E1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Gestão 90+ </a:t>
            </a:r>
            <a:r>
              <a:rPr lang="en-US" sz="1500" kern="0" spc="3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monitorou os resíduos gerados pela obra, consolidando indicadores de geração, segregação, rastreabilidade e destinação ambientalmente adequada.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09422" y="2566947"/>
            <a:ext cx="5886450" cy="7450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680"/>
              </a:lnSpc>
              <a:buNone/>
            </a:pPr>
            <a:r>
              <a:rPr lang="en-US" sz="1125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Os resultados apresentados refletem o desempenho operacional do empreendimento no período, permitindo avaliar oportunidades de melhoria, evolução dos indicadores e aderência às boas práticas de gestão de resíduos da construção civil.</a:t>
            </a:r>
            <a:endParaRPr lang="en-US" sz="1125" dirty="0"/>
          </a:p>
        </p:txBody>
      </p:sp>
      <p:sp>
        <p:nvSpPr>
          <p:cNvPr id="12" name="Text 9"/>
          <p:cNvSpPr/>
          <p:nvPr/>
        </p:nvSpPr>
        <p:spPr>
          <a:xfrm>
            <a:off x="809422" y="3426204"/>
            <a:ext cx="5886450" cy="98067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680"/>
              </a:lnSpc>
              <a:buNone/>
            </a:pPr>
            <a:r>
              <a:rPr lang="en-US" sz="1125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Por meio da integração entre operação, rastreabilidade e processamento dos resíduos, a plataforma Gestão 90+ transforma dados operacionais em informações gerenciais, apoiando a tomada de decisão e a melhoria contínua da performance ambiental das obras.</a:t>
            </a:r>
            <a:endParaRPr lang="en-US" sz="1125" dirty="0"/>
          </a:p>
        </p:txBody>
      </p:sp>
      <p:sp>
        <p:nvSpPr>
          <p:cNvPr id="16" name="Shape 13"/>
          <p:cNvSpPr/>
          <p:nvPr/>
        </p:nvSpPr>
        <p:spPr>
          <a:xfrm>
            <a:off x="799964" y="8129518"/>
            <a:ext cx="5962922" cy="1043143"/>
          </a:xfrm>
          <a:prstGeom prst="roundRect">
            <a:avLst>
              <a:gd name="adj" fmla="val 3582"/>
            </a:avLst>
          </a:prstGeom>
          <a:solidFill>
            <a:srgbClr val="23262A"/>
          </a:solidFill>
          <a:ln/>
        </p:spPr>
      </p:sp>
      <p:sp>
        <p:nvSpPr>
          <p:cNvPr id="17" name="Text 14"/>
          <p:cNvSpPr/>
          <p:nvPr/>
        </p:nvSpPr>
        <p:spPr>
          <a:xfrm>
            <a:off x="3190343" y="8621381"/>
            <a:ext cx="2296418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375"/>
              </a:lnSpc>
              <a:buNone/>
            </a:pPr>
            <a:r>
              <a:rPr lang="en-US" sz="713" b="1" kern="0" spc="114" dirty="0">
                <a:solidFill>
                  <a:srgbClr val="FFFFFF">
                    <a:alpha val="6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RESPONSÁVEL TÉCNICO</a:t>
            </a:r>
            <a:endParaRPr lang="en-US" sz="713" dirty="0"/>
          </a:p>
        </p:txBody>
      </p:sp>
      <p:sp>
        <p:nvSpPr>
          <p:cNvPr id="19" name="Text 16"/>
          <p:cNvSpPr/>
          <p:nvPr/>
        </p:nvSpPr>
        <p:spPr>
          <a:xfrm>
            <a:off x="4929693" y="8430098"/>
            <a:ext cx="2296418" cy="22097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0191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Direção Técnica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4929693" y="8650973"/>
            <a:ext cx="2296418" cy="198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0880"/>
              </a:lnSpc>
              <a:buNone/>
            </a:pPr>
            <a:r>
              <a:rPr lang="en-US" sz="900" dirty="0">
                <a:solidFill>
                  <a:srgbClr val="FFFFFF">
                    <a:alpha val="65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Rafa Entulhos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514246" y="10108474"/>
            <a:ext cx="6534344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22" name="Text 19"/>
          <p:cNvSpPr/>
          <p:nvPr/>
        </p:nvSpPr>
        <p:spPr>
          <a:xfrm>
            <a:off x="514246" y="10229903"/>
            <a:ext cx="3080742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GESTÃO DE RESÍDUOS</a:t>
            </a:r>
            <a:endParaRPr lang="en-US" sz="675" dirty="0"/>
          </a:p>
        </p:txBody>
      </p:sp>
      <p:sp>
        <p:nvSpPr>
          <p:cNvPr id="23" name="Text 20"/>
          <p:cNvSpPr/>
          <p:nvPr/>
        </p:nvSpPr>
        <p:spPr>
          <a:xfrm>
            <a:off x="4064925" y="10229903"/>
            <a:ext cx="2052588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CONSTRUTORA SANCHO · MAIO 2026</a:t>
            </a:r>
            <a:endParaRPr lang="en-US" sz="675" dirty="0"/>
          </a:p>
        </p:txBody>
      </p:sp>
      <p:sp>
        <p:nvSpPr>
          <p:cNvPr id="24" name="Text 21"/>
          <p:cNvSpPr/>
          <p:nvPr/>
        </p:nvSpPr>
        <p:spPr>
          <a:xfrm>
            <a:off x="6680804" y="10229903"/>
            <a:ext cx="443986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 / 13</a:t>
            </a:r>
            <a:endParaRPr lang="en-US" sz="675" dirty="0"/>
          </a:p>
        </p:txBody>
      </p:sp>
      <p:cxnSp>
        <p:nvCxnSpPr>
          <p:cNvPr id="26" name="Conector reto 25"/>
          <p:cNvCxnSpPr/>
          <p:nvPr/>
        </p:nvCxnSpPr>
        <p:spPr>
          <a:xfrm>
            <a:off x="2908399" y="8354535"/>
            <a:ext cx="0" cy="592051"/>
          </a:xfrm>
          <a:prstGeom prst="line">
            <a:avLst/>
          </a:prstGeom>
          <a:ln w="12700">
            <a:solidFill>
              <a:srgbClr val="EE9A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m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82" y="8429945"/>
            <a:ext cx="1603513" cy="4541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F7F5F1"/>
          </a:solidFill>
          <a:ln/>
        </p:spPr>
      </p:sp>
      <p:sp>
        <p:nvSpPr>
          <p:cNvPr id="3" name="Text 1"/>
          <p:cNvSpPr/>
          <p:nvPr/>
        </p:nvSpPr>
        <p:spPr>
          <a:xfrm>
            <a:off x="4608711" y="1123878"/>
            <a:ext cx="2935263" cy="16382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674"/>
              </a:lnSpc>
              <a:buNone/>
            </a:pPr>
            <a:r>
              <a:rPr lang="en-US" sz="15750" b="1" dirty="0">
                <a:solidFill>
                  <a:srgbClr val="23262A">
                    <a:alpha val="5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15750" dirty="0"/>
          </a:p>
        </p:txBody>
      </p:sp>
      <p:sp>
        <p:nvSpPr>
          <p:cNvPr id="4" name="Text 2"/>
          <p:cNvSpPr/>
          <p:nvPr/>
        </p:nvSpPr>
        <p:spPr>
          <a:xfrm>
            <a:off x="514246" y="476250"/>
            <a:ext cx="3050108" cy="133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333"/>
              </a:lnSpc>
              <a:buNone/>
            </a:pPr>
            <a:r>
              <a:rPr lang="en-US" sz="750" b="1" kern="0" spc="150" dirty="0">
                <a:solidFill>
                  <a:srgbClr val="C57E1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PAINEL · INDICADORES DO PERÍODO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14246" y="666682"/>
            <a:ext cx="3050108" cy="290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en-US" sz="2200" kern="0" spc="20" dirty="0">
                <a:solidFill>
                  <a:srgbClr val="23262A"/>
                </a:solidFill>
                <a:latin typeface="Archivo Condensed ExtraBold" pitchFamily="2" charset="0"/>
                <a:ea typeface="Archivo" pitchFamily="34" charset="-122"/>
                <a:cs typeface="Archivo Condensed ExtraBold" pitchFamily="2" charset="0"/>
              </a:rPr>
              <a:t>RESUMO EXECUTIVO</a:t>
            </a: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089" y="633422"/>
            <a:ext cx="998501" cy="28570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14246" y="1090504"/>
            <a:ext cx="609519" cy="28525"/>
          </a:xfrm>
          <a:prstGeom prst="rect">
            <a:avLst/>
          </a:prstGeom>
          <a:solidFill>
            <a:srgbClr val="EE9A2E"/>
          </a:solidFill>
          <a:ln/>
        </p:spPr>
      </p:sp>
      <p:sp>
        <p:nvSpPr>
          <p:cNvPr id="8" name="Shape 5"/>
          <p:cNvSpPr/>
          <p:nvPr/>
        </p:nvSpPr>
        <p:spPr>
          <a:xfrm>
            <a:off x="514246" y="1442844"/>
            <a:ext cx="3181427" cy="2868324"/>
          </a:xfrm>
          <a:prstGeom prst="roundRect">
            <a:avLst>
              <a:gd name="adj" fmla="val 4649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  <a:effectLst>
            <a:outerShdw blurRad="95250" dist="19050" dir="5400000" algn="bl" rotWithShape="0">
              <a:srgbClr val="000000">
                <a:alpha val="3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750004" y="1659546"/>
            <a:ext cx="1404317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78375"/>
              </a:lnSpc>
              <a:buNone/>
            </a:pPr>
            <a:r>
              <a:rPr lang="en-US" sz="713" b="1" kern="0" spc="114" dirty="0">
                <a:solidFill>
                  <a:srgbClr val="C57E1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TAXA DE VALORIZAÇÃO</a:t>
            </a:r>
            <a:endParaRPr lang="en-US" sz="713" dirty="0"/>
          </a:p>
        </p:txBody>
      </p:sp>
      <p:sp>
        <p:nvSpPr>
          <p:cNvPr id="12" name="Shape 8"/>
          <p:cNvSpPr/>
          <p:nvPr/>
        </p:nvSpPr>
        <p:spPr>
          <a:xfrm>
            <a:off x="1580622" y="3454729"/>
            <a:ext cx="1048675" cy="256954"/>
          </a:xfrm>
          <a:prstGeom prst="roundRect">
            <a:avLst>
              <a:gd name="adj" fmla="val 50000"/>
            </a:avLst>
          </a:prstGeom>
          <a:solidFill>
            <a:srgbClr val="E7F3EB"/>
          </a:solidFill>
          <a:ln/>
        </p:spPr>
      </p:sp>
      <p:sp>
        <p:nvSpPr>
          <p:cNvPr id="13" name="Shape 9"/>
          <p:cNvSpPr/>
          <p:nvPr/>
        </p:nvSpPr>
        <p:spPr>
          <a:xfrm>
            <a:off x="1713891" y="3540305"/>
            <a:ext cx="85689" cy="85689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14" name="Text 10"/>
          <p:cNvSpPr/>
          <p:nvPr/>
        </p:nvSpPr>
        <p:spPr>
          <a:xfrm>
            <a:off x="1875685" y="3530834"/>
            <a:ext cx="696543" cy="14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76421"/>
              </a:lnSpc>
              <a:buNone/>
            </a:pPr>
            <a:r>
              <a:rPr lang="en-US" sz="825" b="1" kern="0" spc="33" dirty="0">
                <a:solidFill>
                  <a:srgbClr val="3D9B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EXCELENTE</a:t>
            </a:r>
            <a:endParaRPr lang="en-US" sz="825" dirty="0"/>
          </a:p>
        </p:txBody>
      </p:sp>
      <p:sp>
        <p:nvSpPr>
          <p:cNvPr id="15" name="Text 11"/>
          <p:cNvSpPr/>
          <p:nvPr/>
        </p:nvSpPr>
        <p:spPr>
          <a:xfrm>
            <a:off x="923871" y="3787789"/>
            <a:ext cx="2362177" cy="3447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06260"/>
              </a:lnSpc>
              <a:buNone/>
            </a:pPr>
            <a:r>
              <a:rPr lang="en-US" sz="863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Resíduos desviados do aterro por reciclagem, reuso e valorização.</a:t>
            </a:r>
            <a:endParaRPr lang="en-US" sz="863" dirty="0"/>
          </a:p>
        </p:txBody>
      </p:sp>
      <p:sp>
        <p:nvSpPr>
          <p:cNvPr id="16" name="Shape 12"/>
          <p:cNvSpPr/>
          <p:nvPr/>
        </p:nvSpPr>
        <p:spPr>
          <a:xfrm>
            <a:off x="3867051" y="1442844"/>
            <a:ext cx="3181540" cy="2868324"/>
          </a:xfrm>
          <a:prstGeom prst="roundRect">
            <a:avLst>
              <a:gd name="adj" fmla="val 4649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  <a:effectLst>
            <a:outerShdw blurRad="95250" dist="19050" dir="5400000" algn="bl" rotWithShape="0">
              <a:srgbClr val="000000">
                <a:alpha val="3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4102808" y="1659546"/>
            <a:ext cx="1492870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375"/>
              </a:lnSpc>
              <a:buNone/>
            </a:pPr>
            <a:r>
              <a:rPr lang="en-US" sz="713" b="1" kern="0" spc="114" dirty="0">
                <a:solidFill>
                  <a:srgbClr val="C57E1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ÍNDICE DE SEGREGAÇÃO</a:t>
            </a:r>
            <a:endParaRPr lang="en-US" sz="713" dirty="0"/>
          </a:p>
        </p:txBody>
      </p:sp>
      <p:sp>
        <p:nvSpPr>
          <p:cNvPr id="20" name="Shape 15"/>
          <p:cNvSpPr/>
          <p:nvPr/>
        </p:nvSpPr>
        <p:spPr>
          <a:xfrm>
            <a:off x="4933427" y="3454729"/>
            <a:ext cx="1048675" cy="256954"/>
          </a:xfrm>
          <a:prstGeom prst="roundRect">
            <a:avLst>
              <a:gd name="adj" fmla="val 50000"/>
            </a:avLst>
          </a:prstGeom>
          <a:solidFill>
            <a:srgbClr val="E7F3EB"/>
          </a:solidFill>
          <a:ln/>
        </p:spPr>
      </p:sp>
      <p:sp>
        <p:nvSpPr>
          <p:cNvPr id="21" name="Shape 16"/>
          <p:cNvSpPr/>
          <p:nvPr/>
        </p:nvSpPr>
        <p:spPr>
          <a:xfrm>
            <a:off x="5066695" y="3540305"/>
            <a:ext cx="85689" cy="85689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22" name="Text 17"/>
          <p:cNvSpPr/>
          <p:nvPr/>
        </p:nvSpPr>
        <p:spPr>
          <a:xfrm>
            <a:off x="5228490" y="3530834"/>
            <a:ext cx="696543" cy="14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76421"/>
              </a:lnSpc>
              <a:buNone/>
            </a:pPr>
            <a:r>
              <a:rPr lang="en-US" sz="825" b="1" kern="0" spc="33" dirty="0">
                <a:solidFill>
                  <a:srgbClr val="3D9B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EXCELENTE</a:t>
            </a:r>
            <a:endParaRPr lang="en-US" sz="825" dirty="0"/>
          </a:p>
        </p:txBody>
      </p:sp>
      <p:sp>
        <p:nvSpPr>
          <p:cNvPr id="23" name="Text 18"/>
          <p:cNvSpPr/>
          <p:nvPr/>
        </p:nvSpPr>
        <p:spPr>
          <a:xfrm>
            <a:off x="4276675" y="3787789"/>
            <a:ext cx="2362177" cy="3447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06260"/>
              </a:lnSpc>
              <a:buNone/>
            </a:pPr>
            <a:r>
              <a:rPr lang="en-US" sz="863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Operações segregadas na origem sobre o total de operações.</a:t>
            </a:r>
            <a:endParaRPr lang="en-US" sz="863" dirty="0"/>
          </a:p>
        </p:txBody>
      </p:sp>
      <p:sp>
        <p:nvSpPr>
          <p:cNvPr id="24" name="Shape 19"/>
          <p:cNvSpPr/>
          <p:nvPr/>
        </p:nvSpPr>
        <p:spPr>
          <a:xfrm>
            <a:off x="514246" y="4501600"/>
            <a:ext cx="6534344" cy="980913"/>
          </a:xfrm>
          <a:prstGeom prst="roundRect">
            <a:avLst>
              <a:gd name="adj" fmla="val 11652"/>
            </a:avLst>
          </a:prstGeom>
          <a:solidFill>
            <a:srgbClr val="EFEDE7"/>
          </a:solidFill>
          <a:ln/>
        </p:spPr>
      </p:sp>
      <p:sp>
        <p:nvSpPr>
          <p:cNvPr id="25" name="Text 20"/>
          <p:cNvSpPr/>
          <p:nvPr/>
        </p:nvSpPr>
        <p:spPr>
          <a:xfrm>
            <a:off x="704679" y="4644452"/>
            <a:ext cx="6768827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108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CLASSIFICAÇÃO GESTÃO 90+</a:t>
            </a:r>
            <a:endParaRPr lang="en-US" sz="675" dirty="0"/>
          </a:p>
        </p:txBody>
      </p:sp>
      <p:sp>
        <p:nvSpPr>
          <p:cNvPr id="26" name="Text 21"/>
          <p:cNvSpPr/>
          <p:nvPr/>
        </p:nvSpPr>
        <p:spPr>
          <a:xfrm>
            <a:off x="704679" y="4841988"/>
            <a:ext cx="1341065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375"/>
              </a:lnSpc>
              <a:buNone/>
            </a:pPr>
            <a:r>
              <a:rPr lang="en-US" sz="713" b="1" kern="0" spc="57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TAXA DE VALORIZAÇÃO</a:t>
            </a:r>
            <a:endParaRPr lang="en-US" sz="713" dirty="0"/>
          </a:p>
        </p:txBody>
      </p:sp>
      <p:sp>
        <p:nvSpPr>
          <p:cNvPr id="27" name="Shape 22"/>
          <p:cNvSpPr/>
          <p:nvPr/>
        </p:nvSpPr>
        <p:spPr>
          <a:xfrm>
            <a:off x="2419133" y="4844355"/>
            <a:ext cx="85689" cy="85689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28" name="Text 23"/>
          <p:cNvSpPr/>
          <p:nvPr/>
        </p:nvSpPr>
        <p:spPr>
          <a:xfrm>
            <a:off x="2571457" y="4851337"/>
            <a:ext cx="880097" cy="175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6421"/>
              </a:lnSpc>
              <a:buNone/>
            </a:pPr>
            <a:r>
              <a:rPr lang="en-US" sz="825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Excelente ≥ 90%</a:t>
            </a:r>
            <a:endParaRPr lang="en-US" sz="825" dirty="0"/>
          </a:p>
        </p:txBody>
      </p:sp>
      <p:sp>
        <p:nvSpPr>
          <p:cNvPr id="29" name="Shape 24"/>
          <p:cNvSpPr/>
          <p:nvPr/>
        </p:nvSpPr>
        <p:spPr>
          <a:xfrm>
            <a:off x="3661059" y="4844355"/>
            <a:ext cx="85689" cy="85689"/>
          </a:xfrm>
          <a:prstGeom prst="ellipse">
            <a:avLst/>
          </a:prstGeom>
          <a:solidFill>
            <a:srgbClr val="C57E1C"/>
          </a:solidFill>
          <a:ln/>
        </p:spPr>
      </p:sp>
      <p:sp>
        <p:nvSpPr>
          <p:cNvPr id="30" name="Text 25"/>
          <p:cNvSpPr/>
          <p:nvPr/>
        </p:nvSpPr>
        <p:spPr>
          <a:xfrm>
            <a:off x="3813382" y="4851337"/>
            <a:ext cx="1219809" cy="175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6421"/>
              </a:lnSpc>
              <a:buNone/>
            </a:pPr>
            <a:r>
              <a:rPr lang="en-US" sz="825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Em Evolução 80–89,9%</a:t>
            </a:r>
            <a:endParaRPr lang="en-US" sz="825" dirty="0"/>
          </a:p>
        </p:txBody>
      </p:sp>
      <p:sp>
        <p:nvSpPr>
          <p:cNvPr id="31" name="Shape 26"/>
          <p:cNvSpPr/>
          <p:nvPr/>
        </p:nvSpPr>
        <p:spPr>
          <a:xfrm>
            <a:off x="5242696" y="4844355"/>
            <a:ext cx="85689" cy="85689"/>
          </a:xfrm>
          <a:prstGeom prst="ellipse">
            <a:avLst/>
          </a:prstGeom>
          <a:solidFill>
            <a:srgbClr val="C24A38"/>
          </a:solidFill>
          <a:ln/>
        </p:spPr>
      </p:sp>
      <p:sp>
        <p:nvSpPr>
          <p:cNvPr id="32" name="Text 27"/>
          <p:cNvSpPr/>
          <p:nvPr/>
        </p:nvSpPr>
        <p:spPr>
          <a:xfrm>
            <a:off x="5395020" y="4851337"/>
            <a:ext cx="1076731" cy="175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6421"/>
              </a:lnSpc>
              <a:buNone/>
            </a:pPr>
            <a:r>
              <a:rPr lang="en-US" sz="825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Oportunidade &lt; 80%</a:t>
            </a:r>
            <a:endParaRPr lang="en-US" sz="825" dirty="0"/>
          </a:p>
        </p:txBody>
      </p:sp>
      <p:sp>
        <p:nvSpPr>
          <p:cNvPr id="33" name="Shape 28"/>
          <p:cNvSpPr/>
          <p:nvPr/>
        </p:nvSpPr>
        <p:spPr>
          <a:xfrm>
            <a:off x="704679" y="5044371"/>
            <a:ext cx="6153479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34" name="Text 29"/>
          <p:cNvSpPr/>
          <p:nvPr/>
        </p:nvSpPr>
        <p:spPr>
          <a:xfrm>
            <a:off x="704679" y="5090006"/>
            <a:ext cx="1441862" cy="2191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220000"/>
              </a:lnSpc>
              <a:buNone/>
            </a:pPr>
            <a:r>
              <a:rPr lang="en-US" sz="710" b="1" kern="0" spc="57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ÍNDICE DE SEGREGAÇÃO</a:t>
            </a:r>
            <a:endParaRPr lang="en-US" sz="710" dirty="0"/>
          </a:p>
        </p:txBody>
      </p:sp>
      <p:sp>
        <p:nvSpPr>
          <p:cNvPr id="35" name="Shape 30"/>
          <p:cNvSpPr/>
          <p:nvPr/>
        </p:nvSpPr>
        <p:spPr>
          <a:xfrm>
            <a:off x="2419133" y="5206278"/>
            <a:ext cx="85689" cy="85689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36" name="Text 31"/>
          <p:cNvSpPr/>
          <p:nvPr/>
        </p:nvSpPr>
        <p:spPr>
          <a:xfrm>
            <a:off x="2571457" y="5213147"/>
            <a:ext cx="880097" cy="175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6421"/>
              </a:lnSpc>
              <a:buNone/>
            </a:pPr>
            <a:r>
              <a:rPr lang="en-US" sz="825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Excelente ≥ 80%</a:t>
            </a:r>
            <a:endParaRPr lang="en-US" sz="825" dirty="0"/>
          </a:p>
        </p:txBody>
      </p:sp>
      <p:sp>
        <p:nvSpPr>
          <p:cNvPr id="37" name="Shape 32"/>
          <p:cNvSpPr/>
          <p:nvPr/>
        </p:nvSpPr>
        <p:spPr>
          <a:xfrm>
            <a:off x="3661059" y="5206278"/>
            <a:ext cx="85689" cy="85689"/>
          </a:xfrm>
          <a:prstGeom prst="ellipse">
            <a:avLst/>
          </a:prstGeom>
          <a:solidFill>
            <a:srgbClr val="C57E1C"/>
          </a:solidFill>
          <a:ln/>
        </p:spPr>
      </p:sp>
      <p:sp>
        <p:nvSpPr>
          <p:cNvPr id="38" name="Text 33"/>
          <p:cNvSpPr/>
          <p:nvPr/>
        </p:nvSpPr>
        <p:spPr>
          <a:xfrm>
            <a:off x="3813382" y="5213147"/>
            <a:ext cx="1219809" cy="175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6421"/>
              </a:lnSpc>
              <a:buNone/>
            </a:pPr>
            <a:r>
              <a:rPr lang="en-US" sz="825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Em Evolução 60–79,9%</a:t>
            </a:r>
            <a:endParaRPr lang="en-US" sz="825" dirty="0"/>
          </a:p>
        </p:txBody>
      </p:sp>
      <p:sp>
        <p:nvSpPr>
          <p:cNvPr id="39" name="Shape 34"/>
          <p:cNvSpPr/>
          <p:nvPr/>
        </p:nvSpPr>
        <p:spPr>
          <a:xfrm>
            <a:off x="5242696" y="5206278"/>
            <a:ext cx="85689" cy="85689"/>
          </a:xfrm>
          <a:prstGeom prst="ellipse">
            <a:avLst/>
          </a:prstGeom>
          <a:solidFill>
            <a:srgbClr val="C24A38"/>
          </a:solidFill>
          <a:ln/>
        </p:spPr>
      </p:sp>
      <p:sp>
        <p:nvSpPr>
          <p:cNvPr id="40" name="Text 35"/>
          <p:cNvSpPr/>
          <p:nvPr/>
        </p:nvSpPr>
        <p:spPr>
          <a:xfrm>
            <a:off x="5395020" y="5213147"/>
            <a:ext cx="1076731" cy="175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6421"/>
              </a:lnSpc>
              <a:buNone/>
            </a:pPr>
            <a:r>
              <a:rPr lang="en-US" sz="825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Oportunidade &lt; 60%</a:t>
            </a:r>
            <a:endParaRPr lang="en-US" sz="825" dirty="0"/>
          </a:p>
        </p:txBody>
      </p:sp>
      <p:sp>
        <p:nvSpPr>
          <p:cNvPr id="41" name="Shape 36"/>
          <p:cNvSpPr/>
          <p:nvPr/>
        </p:nvSpPr>
        <p:spPr>
          <a:xfrm>
            <a:off x="514246" y="5672945"/>
            <a:ext cx="1490311" cy="1062092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1121397" y="5890888"/>
            <a:ext cx="780766" cy="2642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969"/>
              </a:lnSpc>
              <a:buNone/>
            </a:pPr>
            <a:r>
              <a:rPr lang="en-US" sz="713" b="1" kern="0" spc="57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RESÍDUOS GERADOS</a:t>
            </a:r>
            <a:endParaRPr lang="en-US" sz="713" dirty="0"/>
          </a:p>
        </p:txBody>
      </p:sp>
      <p:sp>
        <p:nvSpPr>
          <p:cNvPr id="45" name="Text 39"/>
          <p:cNvSpPr/>
          <p:nvPr/>
        </p:nvSpPr>
        <p:spPr>
          <a:xfrm>
            <a:off x="692840" y="6289679"/>
            <a:ext cx="1115404" cy="3143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1143"/>
              </a:lnSpc>
              <a:buNone/>
            </a:pPr>
            <a:r>
              <a:rPr lang="en-US" sz="21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1.248,5</a:t>
            </a:r>
            <a:endParaRPr lang="en-US" sz="2175" dirty="0"/>
          </a:p>
        </p:txBody>
      </p:sp>
      <p:sp>
        <p:nvSpPr>
          <p:cNvPr id="46" name="Text 40"/>
          <p:cNvSpPr/>
          <p:nvPr/>
        </p:nvSpPr>
        <p:spPr>
          <a:xfrm>
            <a:off x="1779623" y="6412350"/>
            <a:ext cx="122540" cy="161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4609"/>
              </a:lnSpc>
              <a:buNone/>
            </a:pPr>
            <a:r>
              <a:rPr lang="en-US" sz="975" b="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</a:t>
            </a:r>
            <a:endParaRPr lang="en-US" sz="975" dirty="0"/>
          </a:p>
        </p:txBody>
      </p:sp>
      <p:sp>
        <p:nvSpPr>
          <p:cNvPr id="47" name="Shape 41"/>
          <p:cNvSpPr/>
          <p:nvPr/>
        </p:nvSpPr>
        <p:spPr>
          <a:xfrm>
            <a:off x="2175935" y="5672945"/>
            <a:ext cx="1490085" cy="1062092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50" name="Text 43"/>
          <p:cNvSpPr/>
          <p:nvPr/>
        </p:nvSpPr>
        <p:spPr>
          <a:xfrm>
            <a:off x="2783086" y="5890888"/>
            <a:ext cx="780540" cy="2642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969"/>
              </a:lnSpc>
              <a:buNone/>
            </a:pPr>
            <a:r>
              <a:rPr lang="en-US" sz="713" b="1" kern="0" spc="57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RESÍDUOS RECICLADOS</a:t>
            </a:r>
            <a:endParaRPr lang="en-US" sz="713" dirty="0"/>
          </a:p>
        </p:txBody>
      </p:sp>
      <p:sp>
        <p:nvSpPr>
          <p:cNvPr id="51" name="Text 44"/>
          <p:cNvSpPr/>
          <p:nvPr/>
        </p:nvSpPr>
        <p:spPr>
          <a:xfrm>
            <a:off x="2354529" y="6289679"/>
            <a:ext cx="1115178" cy="3143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1143"/>
              </a:lnSpc>
              <a:buNone/>
            </a:pPr>
            <a:r>
              <a:rPr lang="en-US" sz="2175" b="1" dirty="0">
                <a:solidFill>
                  <a:srgbClr val="1E5B3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1.161,1</a:t>
            </a:r>
            <a:endParaRPr lang="en-US" sz="2175" dirty="0"/>
          </a:p>
        </p:txBody>
      </p:sp>
      <p:sp>
        <p:nvSpPr>
          <p:cNvPr id="52" name="Text 45"/>
          <p:cNvSpPr/>
          <p:nvPr/>
        </p:nvSpPr>
        <p:spPr>
          <a:xfrm>
            <a:off x="3441086" y="6412350"/>
            <a:ext cx="122540" cy="161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4609"/>
              </a:lnSpc>
              <a:buNone/>
            </a:pPr>
            <a:r>
              <a:rPr lang="en-US" sz="975" b="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</a:t>
            </a:r>
            <a:endParaRPr lang="en-US" sz="975" dirty="0"/>
          </a:p>
        </p:txBody>
      </p:sp>
      <p:sp>
        <p:nvSpPr>
          <p:cNvPr id="53" name="Shape 46"/>
          <p:cNvSpPr/>
          <p:nvPr/>
        </p:nvSpPr>
        <p:spPr>
          <a:xfrm>
            <a:off x="3837398" y="5672945"/>
            <a:ext cx="1471707" cy="1062092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56" name="Text 48"/>
          <p:cNvSpPr/>
          <p:nvPr/>
        </p:nvSpPr>
        <p:spPr>
          <a:xfrm>
            <a:off x="4444549" y="5947375"/>
            <a:ext cx="558087" cy="1511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7969"/>
              </a:lnSpc>
              <a:buNone/>
            </a:pPr>
            <a:r>
              <a:rPr lang="en-US" sz="713" b="1" kern="0" spc="57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REJEITOS</a:t>
            </a:r>
            <a:endParaRPr lang="en-US" sz="713" dirty="0"/>
          </a:p>
        </p:txBody>
      </p:sp>
      <p:sp>
        <p:nvSpPr>
          <p:cNvPr id="57" name="Text 49"/>
          <p:cNvSpPr/>
          <p:nvPr/>
        </p:nvSpPr>
        <p:spPr>
          <a:xfrm>
            <a:off x="4015991" y="6289679"/>
            <a:ext cx="649188" cy="3143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1143"/>
              </a:lnSpc>
              <a:buNone/>
            </a:pPr>
            <a:r>
              <a:rPr lang="en-US" sz="21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87,4</a:t>
            </a:r>
            <a:endParaRPr lang="en-US" sz="2175" dirty="0"/>
          </a:p>
        </p:txBody>
      </p:sp>
      <p:sp>
        <p:nvSpPr>
          <p:cNvPr id="58" name="Text 50"/>
          <p:cNvSpPr/>
          <p:nvPr/>
        </p:nvSpPr>
        <p:spPr>
          <a:xfrm>
            <a:off x="4636560" y="6412350"/>
            <a:ext cx="122540" cy="161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4609"/>
              </a:lnSpc>
              <a:buNone/>
            </a:pPr>
            <a:r>
              <a:rPr lang="en-US" sz="975" b="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</a:t>
            </a:r>
            <a:endParaRPr lang="en-US" sz="975" dirty="0"/>
          </a:p>
        </p:txBody>
      </p:sp>
      <p:sp>
        <p:nvSpPr>
          <p:cNvPr id="59" name="Shape 51"/>
          <p:cNvSpPr/>
          <p:nvPr/>
        </p:nvSpPr>
        <p:spPr>
          <a:xfrm>
            <a:off x="5480483" y="5672945"/>
            <a:ext cx="1568107" cy="1062092"/>
          </a:xfrm>
          <a:prstGeom prst="roundRect">
            <a:avLst>
              <a:gd name="adj" fmla="val 10762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62" name="Text 53"/>
          <p:cNvSpPr/>
          <p:nvPr/>
        </p:nvSpPr>
        <p:spPr>
          <a:xfrm>
            <a:off x="6087633" y="5890888"/>
            <a:ext cx="880555" cy="2642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7969"/>
              </a:lnSpc>
              <a:buNone/>
            </a:pPr>
            <a:r>
              <a:rPr lang="en-US" sz="713" b="1" kern="0" spc="57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EQUIPAMENTOS COLETADOS</a:t>
            </a:r>
            <a:endParaRPr lang="en-US" sz="713" dirty="0"/>
          </a:p>
        </p:txBody>
      </p:sp>
      <p:sp>
        <p:nvSpPr>
          <p:cNvPr id="63" name="Text 54"/>
          <p:cNvSpPr/>
          <p:nvPr/>
        </p:nvSpPr>
        <p:spPr>
          <a:xfrm>
            <a:off x="5659077" y="6289679"/>
            <a:ext cx="594167" cy="3143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1143"/>
              </a:lnSpc>
              <a:buNone/>
            </a:pPr>
            <a:r>
              <a:rPr lang="en-US" sz="21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312</a:t>
            </a:r>
            <a:endParaRPr lang="en-US" sz="2175" dirty="0"/>
          </a:p>
        </p:txBody>
      </p:sp>
      <p:sp>
        <p:nvSpPr>
          <p:cNvPr id="64" name="Text 55"/>
          <p:cNvSpPr/>
          <p:nvPr/>
        </p:nvSpPr>
        <p:spPr>
          <a:xfrm>
            <a:off x="6224624" y="6412350"/>
            <a:ext cx="221871" cy="161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4609"/>
              </a:lnSpc>
              <a:buNone/>
            </a:pPr>
            <a:r>
              <a:rPr lang="en-US" sz="975" b="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</a:t>
            </a:r>
            <a:endParaRPr lang="en-US" sz="975" dirty="0"/>
          </a:p>
        </p:txBody>
      </p:sp>
      <p:sp>
        <p:nvSpPr>
          <p:cNvPr id="65" name="Shape 56"/>
          <p:cNvSpPr/>
          <p:nvPr/>
        </p:nvSpPr>
        <p:spPr>
          <a:xfrm>
            <a:off x="514246" y="6925469"/>
            <a:ext cx="6534344" cy="1321639"/>
          </a:xfrm>
          <a:prstGeom prst="roundRect">
            <a:avLst>
              <a:gd name="adj" fmla="val 10090"/>
            </a:avLst>
          </a:prstGeom>
          <a:solidFill>
            <a:srgbClr val="23262A"/>
          </a:solidFill>
          <a:ln/>
        </p:spPr>
      </p:sp>
      <p:sp>
        <p:nvSpPr>
          <p:cNvPr id="66" name="Shape 57"/>
          <p:cNvSpPr/>
          <p:nvPr/>
        </p:nvSpPr>
        <p:spPr>
          <a:xfrm>
            <a:off x="5429295" y="6639764"/>
            <a:ext cx="1905000" cy="1905000"/>
          </a:xfrm>
          <a:prstGeom prst="ellipse">
            <a:avLst/>
          </a:prstGeom>
          <a:gradFill rotWithShape="1">
            <a:gsLst>
              <a:gs pos="0">
                <a:srgbClr val="EE9A2E">
                  <a:alpha val="18000"/>
                </a:srgbClr>
              </a:gs>
              <a:gs pos="70000">
                <a:srgbClr val="EE9A2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67" name="Text 58"/>
          <p:cNvSpPr/>
          <p:nvPr/>
        </p:nvSpPr>
        <p:spPr>
          <a:xfrm>
            <a:off x="799951" y="7154010"/>
            <a:ext cx="3562325" cy="133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333"/>
              </a:lnSpc>
              <a:buNone/>
            </a:pPr>
            <a:r>
              <a:rPr lang="en-US" sz="750" b="1" kern="0" spc="120" dirty="0">
                <a:solidFill>
                  <a:srgbClr val="FFFFFF">
                    <a:alpha val="6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ECONOMIA OPERACIONAL ESTIMADA</a:t>
            </a:r>
            <a:endParaRPr lang="en-US" sz="750" dirty="0"/>
          </a:p>
        </p:txBody>
      </p:sp>
      <p:sp>
        <p:nvSpPr>
          <p:cNvPr id="68" name="Text 59"/>
          <p:cNvSpPr/>
          <p:nvPr/>
        </p:nvSpPr>
        <p:spPr>
          <a:xfrm>
            <a:off x="799951" y="7325388"/>
            <a:ext cx="3335632" cy="73127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452"/>
              </a:lnSpc>
              <a:buNone/>
            </a:pPr>
            <a:r>
              <a:rPr lang="en-US" sz="975" dirty="0">
                <a:solidFill>
                  <a:srgbClr val="FFFFFF">
                    <a:alpha val="78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Custo evitado pela segregação na origem, calculado pela comparação entre os serviços efetivamente realizados e o cenário equivalente de descarte dos mesmos volumes como resíduos Mix.</a:t>
            </a:r>
            <a:endParaRPr lang="en-US" sz="975" dirty="0"/>
          </a:p>
        </p:txBody>
      </p:sp>
      <p:sp>
        <p:nvSpPr>
          <p:cNvPr id="69" name="Text 60"/>
          <p:cNvSpPr/>
          <p:nvPr/>
        </p:nvSpPr>
        <p:spPr>
          <a:xfrm>
            <a:off x="4402268" y="7576704"/>
            <a:ext cx="345782" cy="2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3677"/>
              </a:lnSpc>
              <a:buNone/>
            </a:pPr>
            <a:r>
              <a:rPr lang="en-US" sz="1650" b="1" dirty="0">
                <a:solidFill>
                  <a:srgbClr val="EE9A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R$</a:t>
            </a:r>
            <a:endParaRPr lang="en-US" sz="1650" dirty="0"/>
          </a:p>
        </p:txBody>
      </p:sp>
      <p:sp>
        <p:nvSpPr>
          <p:cNvPr id="70" name="Text 61"/>
          <p:cNvSpPr/>
          <p:nvPr/>
        </p:nvSpPr>
        <p:spPr>
          <a:xfrm>
            <a:off x="4709846" y="7403531"/>
            <a:ext cx="2258343" cy="5334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2757"/>
              </a:lnSpc>
              <a:buNone/>
            </a:pPr>
            <a:r>
              <a:rPr lang="en-US" sz="3900" b="1" kern="0" spc="-39" dirty="0">
                <a:solidFill>
                  <a:srgbClr val="EE9A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187.250</a:t>
            </a:r>
            <a:endParaRPr lang="en-US" sz="3900" dirty="0"/>
          </a:p>
        </p:txBody>
      </p:sp>
      <p:sp>
        <p:nvSpPr>
          <p:cNvPr id="71" name="Text 62"/>
          <p:cNvSpPr/>
          <p:nvPr/>
        </p:nvSpPr>
        <p:spPr>
          <a:xfrm>
            <a:off x="514246" y="8437540"/>
            <a:ext cx="6278857" cy="338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5500"/>
              </a:lnSpc>
              <a:buNone/>
            </a:pPr>
            <a:r>
              <a:rPr lang="en-US" sz="788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Estimativa calculada com base nos valores contratados e na equivalência volumétrica entre Bags, caçambas e roll-ons. Não representa crédito financeiro ou receita, mas redução estimada do custo operacional de destinação.</a:t>
            </a:r>
            <a:endParaRPr lang="en-US" sz="788" dirty="0"/>
          </a:p>
        </p:txBody>
      </p:sp>
      <p:sp>
        <p:nvSpPr>
          <p:cNvPr id="72" name="Shape 63"/>
          <p:cNvSpPr/>
          <p:nvPr/>
        </p:nvSpPr>
        <p:spPr>
          <a:xfrm>
            <a:off x="514246" y="10108474"/>
            <a:ext cx="6534344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73" name="Text 64"/>
          <p:cNvSpPr/>
          <p:nvPr/>
        </p:nvSpPr>
        <p:spPr>
          <a:xfrm>
            <a:off x="514246" y="10229903"/>
            <a:ext cx="3080742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GESTÃO DE RESÍDUOS</a:t>
            </a:r>
            <a:endParaRPr lang="en-US" sz="675" dirty="0"/>
          </a:p>
        </p:txBody>
      </p:sp>
      <p:sp>
        <p:nvSpPr>
          <p:cNvPr id="74" name="Text 65"/>
          <p:cNvSpPr/>
          <p:nvPr/>
        </p:nvSpPr>
        <p:spPr>
          <a:xfrm>
            <a:off x="4064925" y="10229903"/>
            <a:ext cx="2052588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CONSTRUTORA SANCHO · MAIO 2026</a:t>
            </a:r>
            <a:endParaRPr lang="en-US" sz="675" dirty="0"/>
          </a:p>
        </p:txBody>
      </p:sp>
      <p:sp>
        <p:nvSpPr>
          <p:cNvPr id="75" name="Text 66"/>
          <p:cNvSpPr/>
          <p:nvPr/>
        </p:nvSpPr>
        <p:spPr>
          <a:xfrm>
            <a:off x="6680804" y="10229903"/>
            <a:ext cx="443986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 / 13</a:t>
            </a:r>
            <a:endParaRPr lang="en-US" sz="675" dirty="0"/>
          </a:p>
        </p:txBody>
      </p:sp>
      <p:graphicFrame>
        <p:nvGraphicFramePr>
          <p:cNvPr id="76" name="Gráfico 75"/>
          <p:cNvGraphicFramePr/>
          <p:nvPr>
            <p:extLst>
              <p:ext uri="{D42A27DB-BD31-4B8C-83A1-F6EECF244321}">
                <p14:modId xmlns:p14="http://schemas.microsoft.com/office/powerpoint/2010/main" val="749329565"/>
              </p:ext>
            </p:extLst>
          </p:nvPr>
        </p:nvGraphicFramePr>
        <p:xfrm>
          <a:off x="799951" y="1798208"/>
          <a:ext cx="2591302" cy="1556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7" name="Gráfico 76"/>
          <p:cNvGraphicFramePr/>
          <p:nvPr>
            <p:extLst>
              <p:ext uri="{D42A27DB-BD31-4B8C-83A1-F6EECF244321}">
                <p14:modId xmlns:p14="http://schemas.microsoft.com/office/powerpoint/2010/main" val="168688574"/>
              </p:ext>
            </p:extLst>
          </p:nvPr>
        </p:nvGraphicFramePr>
        <p:xfrm>
          <a:off x="4171730" y="1788673"/>
          <a:ext cx="2591302" cy="1556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8" name="Text 7"/>
          <p:cNvSpPr/>
          <p:nvPr/>
        </p:nvSpPr>
        <p:spPr>
          <a:xfrm>
            <a:off x="1726631" y="2407544"/>
            <a:ext cx="954151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kern="0" spc="-30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93%</a:t>
            </a:r>
            <a:endParaRPr lang="en-US" sz="3000" dirty="0"/>
          </a:p>
        </p:txBody>
      </p:sp>
      <p:sp>
        <p:nvSpPr>
          <p:cNvPr id="79" name="Text 14"/>
          <p:cNvSpPr/>
          <p:nvPr/>
        </p:nvSpPr>
        <p:spPr>
          <a:xfrm>
            <a:off x="5098275" y="2407544"/>
            <a:ext cx="954151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00" b="1" kern="0" spc="-30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82%</a:t>
            </a:r>
            <a:endParaRPr lang="en-US" sz="3000" dirty="0"/>
          </a:p>
        </p:txBody>
      </p:sp>
      <p:sp>
        <p:nvSpPr>
          <p:cNvPr id="80" name="Shape 19"/>
          <p:cNvSpPr/>
          <p:nvPr/>
        </p:nvSpPr>
        <p:spPr>
          <a:xfrm>
            <a:off x="699485" y="5857557"/>
            <a:ext cx="323769" cy="323769"/>
          </a:xfrm>
          <a:prstGeom prst="roundRect">
            <a:avLst>
              <a:gd name="adj" fmla="val 26477"/>
            </a:avLst>
          </a:prstGeom>
          <a:solidFill>
            <a:schemeClr val="accent4">
              <a:lumMod val="40000"/>
              <a:lumOff val="60000"/>
            </a:schemeClr>
          </a:solidFill>
          <a:ln/>
        </p:spPr>
      </p:sp>
      <p:pic>
        <p:nvPicPr>
          <p:cNvPr id="81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5658" y="5933729"/>
            <a:ext cx="171423" cy="171423"/>
          </a:xfrm>
          <a:prstGeom prst="rect">
            <a:avLst/>
          </a:prstGeom>
          <a:noFill/>
        </p:spPr>
      </p:pic>
      <p:sp>
        <p:nvSpPr>
          <p:cNvPr id="82" name="Shape 24"/>
          <p:cNvSpPr/>
          <p:nvPr/>
        </p:nvSpPr>
        <p:spPr>
          <a:xfrm>
            <a:off x="2375831" y="5857557"/>
            <a:ext cx="323769" cy="323769"/>
          </a:xfrm>
          <a:prstGeom prst="roundRect">
            <a:avLst>
              <a:gd name="adj" fmla="val 26477"/>
            </a:avLst>
          </a:prstGeom>
          <a:solidFill>
            <a:schemeClr val="accent6">
              <a:lumMod val="40000"/>
              <a:lumOff val="60000"/>
            </a:schemeClr>
          </a:solidFill>
          <a:ln/>
        </p:spPr>
      </p:sp>
      <p:pic>
        <p:nvPicPr>
          <p:cNvPr id="83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52004" y="5933729"/>
            <a:ext cx="171423" cy="171423"/>
          </a:xfrm>
          <a:prstGeom prst="rect">
            <a:avLst/>
          </a:prstGeom>
        </p:spPr>
      </p:pic>
      <p:sp>
        <p:nvSpPr>
          <p:cNvPr id="84" name="Shape 29"/>
          <p:cNvSpPr/>
          <p:nvPr/>
        </p:nvSpPr>
        <p:spPr>
          <a:xfrm>
            <a:off x="4052312" y="5857557"/>
            <a:ext cx="323769" cy="323769"/>
          </a:xfrm>
          <a:prstGeom prst="roundRect">
            <a:avLst>
              <a:gd name="adj" fmla="val 26477"/>
            </a:avLst>
          </a:prstGeom>
          <a:solidFill>
            <a:schemeClr val="accent3">
              <a:lumMod val="60000"/>
              <a:lumOff val="40000"/>
            </a:schemeClr>
          </a:solidFill>
          <a:ln/>
        </p:spPr>
      </p:sp>
      <p:pic>
        <p:nvPicPr>
          <p:cNvPr id="85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28485" y="5933729"/>
            <a:ext cx="171423" cy="171423"/>
          </a:xfrm>
          <a:prstGeom prst="rect">
            <a:avLst/>
          </a:prstGeom>
        </p:spPr>
      </p:pic>
      <p:sp>
        <p:nvSpPr>
          <p:cNvPr id="86" name="Shape 34"/>
          <p:cNvSpPr/>
          <p:nvPr/>
        </p:nvSpPr>
        <p:spPr>
          <a:xfrm>
            <a:off x="5728657" y="5857557"/>
            <a:ext cx="323769" cy="323769"/>
          </a:xfrm>
          <a:prstGeom prst="roundRect">
            <a:avLst>
              <a:gd name="adj" fmla="val 26477"/>
            </a:avLst>
          </a:prstGeom>
          <a:solidFill>
            <a:srgbClr val="00B050"/>
          </a:solidFill>
          <a:ln/>
        </p:spPr>
      </p:sp>
      <p:pic>
        <p:nvPicPr>
          <p:cNvPr id="87" name="Image 5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04831" y="5933729"/>
            <a:ext cx="171423" cy="1714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769" cy="10696547"/>
          </a:xfrm>
          <a:prstGeom prst="rect">
            <a:avLst/>
          </a:prstGeom>
          <a:ln/>
          <a:effectLst>
            <a:outerShdw blurRad="323850" dist="76200" dir="54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-18915" y="0"/>
            <a:ext cx="7562769" cy="10696547"/>
          </a:xfrm>
          <a:prstGeom prst="rect">
            <a:avLst/>
          </a:prstGeom>
          <a:solidFill>
            <a:srgbClr val="23262A">
              <a:alpha val="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608666" y="1123922"/>
            <a:ext cx="2935188" cy="16382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15750" b="1" dirty="0">
                <a:solidFill>
                  <a:srgbClr val="23262A">
                    <a:alpha val="5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04</a:t>
            </a:r>
            <a:endParaRPr lang="en-US" sz="15750" dirty="0"/>
          </a:p>
        </p:txBody>
      </p:sp>
      <p:sp>
        <p:nvSpPr>
          <p:cNvPr id="5" name="Text 3"/>
          <p:cNvSpPr/>
          <p:nvPr/>
        </p:nvSpPr>
        <p:spPr>
          <a:xfrm>
            <a:off x="514269" y="476250"/>
            <a:ext cx="4132957" cy="133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kern="0" spc="150" dirty="0">
                <a:solidFill>
                  <a:srgbClr val="F8A6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OPERAÇÃO · PERÍODO DE REFERÊNCIA</a:t>
            </a:r>
            <a:endParaRPr lang="en-US" sz="750" dirty="0">
              <a:solidFill>
                <a:srgbClr val="F8A62B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514269" y="666750"/>
            <a:ext cx="4132957" cy="2905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200" kern="0" spc="20" dirty="0">
                <a:solidFill>
                  <a:srgbClr val="23262A"/>
                </a:solidFill>
                <a:latin typeface="Archivo Condensed ExtraBold" pitchFamily="2" charset="0"/>
                <a:ea typeface="Archivo" pitchFamily="34" charset="-122"/>
                <a:cs typeface="Archivo Condensed ExtraBold" pitchFamily="2" charset="0"/>
              </a:rPr>
              <a:t>VISÃO GERAL DA OPERAÇÃO</a:t>
            </a: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863" y="633466"/>
            <a:ext cx="998637" cy="28575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14269" y="1090638"/>
            <a:ext cx="609519" cy="28548"/>
          </a:xfrm>
          <a:prstGeom prst="rect">
            <a:avLst/>
          </a:prstGeom>
          <a:solidFill>
            <a:srgbClr val="F8A62B"/>
          </a:solidFill>
          <a:ln/>
        </p:spPr>
      </p:sp>
      <p:sp>
        <p:nvSpPr>
          <p:cNvPr id="9" name="Shape 6"/>
          <p:cNvSpPr/>
          <p:nvPr/>
        </p:nvSpPr>
        <p:spPr>
          <a:xfrm>
            <a:off x="514269" y="1442956"/>
            <a:ext cx="3513697" cy="2592045"/>
          </a:xfrm>
          <a:prstGeom prst="roundRect">
            <a:avLst>
              <a:gd name="adj" fmla="val 4777"/>
            </a:avLst>
          </a:prstGeom>
          <a:solidFill>
            <a:srgbClr val="F7F5F1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0524" y="1680132"/>
            <a:ext cx="3301305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DADOS DA OPERAÇÃO</a:t>
            </a:r>
            <a:endParaRPr lang="en-US" sz="713" dirty="0"/>
          </a:p>
        </p:txBody>
      </p:sp>
      <p:sp>
        <p:nvSpPr>
          <p:cNvPr id="11" name="Shape 8"/>
          <p:cNvSpPr/>
          <p:nvPr/>
        </p:nvSpPr>
        <p:spPr>
          <a:xfrm>
            <a:off x="770524" y="2306293"/>
            <a:ext cx="3001187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12" name="Text 9"/>
          <p:cNvSpPr/>
          <p:nvPr/>
        </p:nvSpPr>
        <p:spPr>
          <a:xfrm>
            <a:off x="770524" y="2046791"/>
            <a:ext cx="330831" cy="192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Obra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2083851" y="2046791"/>
            <a:ext cx="1687860" cy="192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Parque das Águas — Torre A</a:t>
            </a:r>
            <a:endParaRPr lang="en-US" sz="938" dirty="0"/>
          </a:p>
        </p:txBody>
      </p:sp>
      <p:sp>
        <p:nvSpPr>
          <p:cNvPr id="14" name="Shape 11"/>
          <p:cNvSpPr/>
          <p:nvPr/>
        </p:nvSpPr>
        <p:spPr>
          <a:xfrm>
            <a:off x="770524" y="2679175"/>
            <a:ext cx="3001187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15" name="Text 12"/>
          <p:cNvSpPr/>
          <p:nvPr/>
        </p:nvSpPr>
        <p:spPr>
          <a:xfrm>
            <a:off x="770524" y="2419673"/>
            <a:ext cx="351532" cy="192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Local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2890350" y="2419673"/>
            <a:ext cx="881360" cy="192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São Paulo / SP</a:t>
            </a:r>
            <a:endParaRPr lang="en-US" sz="938" dirty="0"/>
          </a:p>
        </p:txBody>
      </p:sp>
      <p:sp>
        <p:nvSpPr>
          <p:cNvPr id="17" name="Shape 14"/>
          <p:cNvSpPr/>
          <p:nvPr/>
        </p:nvSpPr>
        <p:spPr>
          <a:xfrm>
            <a:off x="770524" y="3052059"/>
            <a:ext cx="3001187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18" name="Text 15"/>
          <p:cNvSpPr/>
          <p:nvPr/>
        </p:nvSpPr>
        <p:spPr>
          <a:xfrm>
            <a:off x="770524" y="2792555"/>
            <a:ext cx="479254" cy="192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Período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2150377" y="2792555"/>
            <a:ext cx="1621333" cy="192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01/05/2026 a 31/05/2026</a:t>
            </a:r>
            <a:endParaRPr lang="en-US" sz="938" dirty="0"/>
          </a:p>
        </p:txBody>
      </p:sp>
      <p:sp>
        <p:nvSpPr>
          <p:cNvPr id="20" name="Shape 17"/>
          <p:cNvSpPr/>
          <p:nvPr/>
        </p:nvSpPr>
        <p:spPr>
          <a:xfrm>
            <a:off x="770524" y="3424941"/>
            <a:ext cx="3001187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21" name="Text 18"/>
          <p:cNvSpPr/>
          <p:nvPr/>
        </p:nvSpPr>
        <p:spPr>
          <a:xfrm>
            <a:off x="770524" y="3165437"/>
            <a:ext cx="821694" cy="192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Transportador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2168832" y="3165437"/>
            <a:ext cx="1602879" cy="192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Rafa Entulhos Transportes</a:t>
            </a:r>
            <a:endParaRPr lang="en-US" sz="938" dirty="0"/>
          </a:p>
        </p:txBody>
      </p:sp>
      <p:sp>
        <p:nvSpPr>
          <p:cNvPr id="23" name="Text 20"/>
          <p:cNvSpPr/>
          <p:nvPr/>
        </p:nvSpPr>
        <p:spPr>
          <a:xfrm>
            <a:off x="770524" y="3538319"/>
            <a:ext cx="716837" cy="192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Destinatário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1356974" y="3538319"/>
            <a:ext cx="2414736" cy="192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EcoTriagem Ambiental · CETESB 12.345</a:t>
            </a:r>
            <a:endParaRPr lang="en-US" sz="938" dirty="0"/>
          </a:p>
        </p:txBody>
      </p:sp>
      <p:sp>
        <p:nvSpPr>
          <p:cNvPr id="25" name="Shape 22"/>
          <p:cNvSpPr/>
          <p:nvPr/>
        </p:nvSpPr>
        <p:spPr>
          <a:xfrm>
            <a:off x="4237407" y="1442956"/>
            <a:ext cx="1338912" cy="849417"/>
          </a:xfrm>
          <a:prstGeom prst="roundRect">
            <a:avLst>
              <a:gd name="adj" fmla="val 9298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417489" y="1544399"/>
            <a:ext cx="796745" cy="1409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500" b="1" kern="0" spc="68" dirty="0" smtClean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EQUIPAMENTOS COLETADOS</a:t>
            </a:r>
            <a:endParaRPr lang="en-US" sz="500" dirty="0"/>
          </a:p>
        </p:txBody>
      </p:sp>
      <p:sp>
        <p:nvSpPr>
          <p:cNvPr id="27" name="Text 24"/>
          <p:cNvSpPr/>
          <p:nvPr/>
        </p:nvSpPr>
        <p:spPr>
          <a:xfrm>
            <a:off x="4417489" y="1782961"/>
            <a:ext cx="105494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184</a:t>
            </a:r>
            <a:endParaRPr lang="en-US" sz="2250" dirty="0"/>
          </a:p>
        </p:txBody>
      </p:sp>
      <p:sp>
        <p:nvSpPr>
          <p:cNvPr id="28" name="Shape 25"/>
          <p:cNvSpPr/>
          <p:nvPr/>
        </p:nvSpPr>
        <p:spPr>
          <a:xfrm>
            <a:off x="5709588" y="1442956"/>
            <a:ext cx="1338912" cy="849417"/>
          </a:xfrm>
          <a:prstGeom prst="roundRect">
            <a:avLst>
              <a:gd name="adj" fmla="val 9298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889670" y="1603960"/>
            <a:ext cx="1054948" cy="1409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75" b="1" kern="0" spc="68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CTRS EMITIDOS</a:t>
            </a:r>
            <a:endParaRPr lang="en-US" sz="675" dirty="0"/>
          </a:p>
        </p:txBody>
      </p:sp>
      <p:sp>
        <p:nvSpPr>
          <p:cNvPr id="30" name="Text 27"/>
          <p:cNvSpPr/>
          <p:nvPr/>
        </p:nvSpPr>
        <p:spPr>
          <a:xfrm>
            <a:off x="5889670" y="1782961"/>
            <a:ext cx="105494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184</a:t>
            </a:r>
            <a:endParaRPr lang="en-US" sz="2250" dirty="0"/>
          </a:p>
        </p:txBody>
      </p:sp>
      <p:sp>
        <p:nvSpPr>
          <p:cNvPr id="31" name="Shape 28"/>
          <p:cNvSpPr/>
          <p:nvPr/>
        </p:nvSpPr>
        <p:spPr>
          <a:xfrm>
            <a:off x="4237407" y="2435970"/>
            <a:ext cx="1338912" cy="849511"/>
          </a:xfrm>
          <a:prstGeom prst="roundRect">
            <a:avLst>
              <a:gd name="adj" fmla="val 9297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417489" y="2596975"/>
            <a:ext cx="1054948" cy="1409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675" b="1" kern="0" spc="68" dirty="0" smtClean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RESÍDUOS COLETADOS</a:t>
            </a:r>
            <a:endParaRPr lang="en-US" sz="675" dirty="0"/>
          </a:p>
        </p:txBody>
      </p:sp>
      <p:sp>
        <p:nvSpPr>
          <p:cNvPr id="33" name="Text 30"/>
          <p:cNvSpPr/>
          <p:nvPr/>
        </p:nvSpPr>
        <p:spPr>
          <a:xfrm>
            <a:off x="4417489" y="2775976"/>
            <a:ext cx="105494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312</a:t>
            </a:r>
            <a:endParaRPr lang="en-US" sz="2250" dirty="0"/>
          </a:p>
        </p:txBody>
      </p:sp>
      <p:sp>
        <p:nvSpPr>
          <p:cNvPr id="34" name="Shape 31"/>
          <p:cNvSpPr/>
          <p:nvPr/>
        </p:nvSpPr>
        <p:spPr>
          <a:xfrm>
            <a:off x="5709588" y="2435970"/>
            <a:ext cx="1338912" cy="849511"/>
          </a:xfrm>
          <a:prstGeom prst="roundRect">
            <a:avLst>
              <a:gd name="adj" fmla="val 9297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889670" y="2534363"/>
            <a:ext cx="1054948" cy="1409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500" b="1" kern="0" spc="68" dirty="0" smtClean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EQUIPAMENTOS RASTREADOS</a:t>
            </a:r>
            <a:endParaRPr lang="en-US" sz="500" dirty="0"/>
          </a:p>
        </p:txBody>
      </p:sp>
      <p:sp>
        <p:nvSpPr>
          <p:cNvPr id="36" name="Text 33"/>
          <p:cNvSpPr/>
          <p:nvPr/>
        </p:nvSpPr>
        <p:spPr>
          <a:xfrm>
            <a:off x="5889670" y="2775976"/>
            <a:ext cx="105494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376</a:t>
            </a:r>
            <a:endParaRPr lang="en-US" sz="2250" dirty="0"/>
          </a:p>
        </p:txBody>
      </p:sp>
      <p:sp>
        <p:nvSpPr>
          <p:cNvPr id="37" name="Shape 34"/>
          <p:cNvSpPr/>
          <p:nvPr/>
        </p:nvSpPr>
        <p:spPr>
          <a:xfrm>
            <a:off x="514269" y="4244441"/>
            <a:ext cx="6534231" cy="1817056"/>
          </a:xfrm>
          <a:prstGeom prst="roundRect">
            <a:avLst>
              <a:gd name="adj" fmla="val 6815"/>
            </a:avLst>
          </a:prstGeom>
          <a:solidFill>
            <a:srgbClr val="F7F5F1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808678" y="4500697"/>
            <a:ext cx="6539954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FLUXO OPERACIONAL RASTREADO</a:t>
            </a:r>
            <a:endParaRPr lang="en-US" sz="713" dirty="0"/>
          </a:p>
        </p:txBody>
      </p:sp>
      <p:sp>
        <p:nvSpPr>
          <p:cNvPr id="39" name="Shape 36"/>
          <p:cNvSpPr/>
          <p:nvPr/>
        </p:nvSpPr>
        <p:spPr>
          <a:xfrm>
            <a:off x="1062227" y="4819729"/>
            <a:ext cx="514269" cy="514269"/>
          </a:xfrm>
          <a:prstGeom prst="roundRect">
            <a:avLst>
              <a:gd name="adj" fmla="val 25930"/>
            </a:avLst>
          </a:prstGeom>
          <a:solidFill>
            <a:srgbClr val="F2F2F2"/>
          </a:solidFill>
          <a:ln>
            <a:solidFill>
              <a:srgbClr val="1E5B3A"/>
            </a:solidFill>
          </a:ln>
        </p:spPr>
      </p:sp>
      <p:pic>
        <p:nvPicPr>
          <p:cNvPr id="40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95496" y="4953000"/>
            <a:ext cx="247596" cy="2475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41" name="Text 37"/>
          <p:cNvSpPr/>
          <p:nvPr/>
        </p:nvSpPr>
        <p:spPr>
          <a:xfrm>
            <a:off x="1046640" y="5438719"/>
            <a:ext cx="545578" cy="153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700" b="1" dirty="0" smtClean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GERAÇÃO</a:t>
            </a:r>
            <a:endParaRPr lang="en-US" sz="700" dirty="0"/>
          </a:p>
        </p:txBody>
      </p:sp>
      <p:sp>
        <p:nvSpPr>
          <p:cNvPr id="42" name="Text 38"/>
          <p:cNvSpPr/>
          <p:nvPr/>
        </p:nvSpPr>
        <p:spPr>
          <a:xfrm>
            <a:off x="1109230" y="5658580"/>
            <a:ext cx="420399" cy="1466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713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Geração</a:t>
            </a:r>
            <a:endParaRPr lang="en-US" sz="713" dirty="0"/>
          </a:p>
        </p:txBody>
      </p:sp>
      <p:sp>
        <p:nvSpPr>
          <p:cNvPr id="44" name="Shape 39"/>
          <p:cNvSpPr/>
          <p:nvPr/>
        </p:nvSpPr>
        <p:spPr>
          <a:xfrm>
            <a:off x="2293306" y="4819729"/>
            <a:ext cx="514269" cy="514269"/>
          </a:xfrm>
          <a:prstGeom prst="roundRect">
            <a:avLst>
              <a:gd name="adj" fmla="val 25930"/>
            </a:avLst>
          </a:prstGeom>
          <a:solidFill>
            <a:srgbClr val="00B050"/>
          </a:solidFill>
          <a:ln/>
        </p:spPr>
      </p:sp>
      <p:pic>
        <p:nvPicPr>
          <p:cNvPr id="45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26575" y="4953000"/>
            <a:ext cx="247596" cy="247596"/>
          </a:xfrm>
          <a:prstGeom prst="rect">
            <a:avLst/>
          </a:prstGeom>
        </p:spPr>
      </p:pic>
      <p:sp>
        <p:nvSpPr>
          <p:cNvPr id="46" name="Text 40"/>
          <p:cNvSpPr/>
          <p:nvPr/>
        </p:nvSpPr>
        <p:spPr>
          <a:xfrm>
            <a:off x="2143585" y="5438719"/>
            <a:ext cx="813711" cy="153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82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TRANSPORTE</a:t>
            </a:r>
            <a:endParaRPr lang="en-US" sz="825" dirty="0"/>
          </a:p>
        </p:txBody>
      </p:sp>
      <p:sp>
        <p:nvSpPr>
          <p:cNvPr id="47" name="Text 41"/>
          <p:cNvSpPr/>
          <p:nvPr/>
        </p:nvSpPr>
        <p:spPr>
          <a:xfrm>
            <a:off x="2283754" y="5658580"/>
            <a:ext cx="533373" cy="1466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713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Coleta CTR</a:t>
            </a:r>
            <a:endParaRPr lang="en-US" sz="713" dirty="0"/>
          </a:p>
        </p:txBody>
      </p:sp>
      <p:sp>
        <p:nvSpPr>
          <p:cNvPr id="49" name="Shape 42"/>
          <p:cNvSpPr/>
          <p:nvPr/>
        </p:nvSpPr>
        <p:spPr>
          <a:xfrm>
            <a:off x="3524250" y="4819729"/>
            <a:ext cx="514269" cy="514269"/>
          </a:xfrm>
          <a:prstGeom prst="roundRect">
            <a:avLst>
              <a:gd name="adj" fmla="val 25930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</p:sp>
      <p:pic>
        <p:nvPicPr>
          <p:cNvPr id="50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57519" y="4953000"/>
            <a:ext cx="247596" cy="247596"/>
          </a:xfrm>
          <a:prstGeom prst="rect">
            <a:avLst/>
          </a:prstGeom>
        </p:spPr>
      </p:pic>
      <p:sp>
        <p:nvSpPr>
          <p:cNvPr id="51" name="Text 43"/>
          <p:cNvSpPr/>
          <p:nvPr/>
        </p:nvSpPr>
        <p:spPr>
          <a:xfrm>
            <a:off x="3495079" y="5438719"/>
            <a:ext cx="572609" cy="153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82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TRIAGEM</a:t>
            </a:r>
            <a:endParaRPr lang="en-US" sz="825" dirty="0"/>
          </a:p>
        </p:txBody>
      </p:sp>
      <p:sp>
        <p:nvSpPr>
          <p:cNvPr id="52" name="Text 44"/>
          <p:cNvSpPr/>
          <p:nvPr/>
        </p:nvSpPr>
        <p:spPr>
          <a:xfrm>
            <a:off x="3502115" y="5658580"/>
            <a:ext cx="558538" cy="1466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713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Segregação</a:t>
            </a:r>
            <a:endParaRPr lang="en-US" sz="713" dirty="0"/>
          </a:p>
        </p:txBody>
      </p:sp>
      <p:sp>
        <p:nvSpPr>
          <p:cNvPr id="54" name="Shape 45"/>
          <p:cNvSpPr/>
          <p:nvPr/>
        </p:nvSpPr>
        <p:spPr>
          <a:xfrm>
            <a:off x="4755194" y="4819729"/>
            <a:ext cx="514269" cy="514269"/>
          </a:xfrm>
          <a:prstGeom prst="roundRect">
            <a:avLst>
              <a:gd name="adj" fmla="val 25930"/>
            </a:avLst>
          </a:prstGeom>
          <a:solidFill>
            <a:schemeClr val="accent6">
              <a:lumMod val="40000"/>
              <a:lumOff val="60000"/>
            </a:schemeClr>
          </a:solidFill>
          <a:ln/>
        </p:spPr>
      </p:sp>
      <p:pic>
        <p:nvPicPr>
          <p:cNvPr id="55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888462" y="4953000"/>
            <a:ext cx="247596" cy="247596"/>
          </a:xfrm>
          <a:prstGeom prst="rect">
            <a:avLst/>
          </a:prstGeom>
        </p:spPr>
      </p:pic>
      <p:sp>
        <p:nvSpPr>
          <p:cNvPr id="56" name="Text 46"/>
          <p:cNvSpPr/>
          <p:nvPr/>
        </p:nvSpPr>
        <p:spPr>
          <a:xfrm>
            <a:off x="4616161" y="5438719"/>
            <a:ext cx="792469" cy="153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82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RECICLAGEM</a:t>
            </a:r>
            <a:endParaRPr lang="en-US" sz="825" dirty="0"/>
          </a:p>
        </p:txBody>
      </p:sp>
      <p:sp>
        <p:nvSpPr>
          <p:cNvPr id="57" name="Text 47"/>
          <p:cNvSpPr/>
          <p:nvPr/>
        </p:nvSpPr>
        <p:spPr>
          <a:xfrm>
            <a:off x="4734818" y="5658580"/>
            <a:ext cx="555156" cy="1466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713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Valorização</a:t>
            </a:r>
            <a:endParaRPr lang="en-US" sz="713" dirty="0"/>
          </a:p>
        </p:txBody>
      </p:sp>
      <p:sp>
        <p:nvSpPr>
          <p:cNvPr id="59" name="Shape 48"/>
          <p:cNvSpPr/>
          <p:nvPr/>
        </p:nvSpPr>
        <p:spPr>
          <a:xfrm>
            <a:off x="5986138" y="4819729"/>
            <a:ext cx="514269" cy="514269"/>
          </a:xfrm>
          <a:prstGeom prst="roundRect">
            <a:avLst>
              <a:gd name="adj" fmla="val 25930"/>
            </a:avLst>
          </a:prstGeom>
          <a:solidFill>
            <a:schemeClr val="accent4">
              <a:lumMod val="60000"/>
              <a:lumOff val="40000"/>
            </a:schemeClr>
          </a:solidFill>
          <a:ln/>
        </p:spPr>
      </p:sp>
      <p:pic>
        <p:nvPicPr>
          <p:cNvPr id="60" name="Image 9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119406" y="4953000"/>
            <a:ext cx="247596" cy="247596"/>
          </a:xfrm>
          <a:prstGeom prst="rect">
            <a:avLst/>
          </a:prstGeom>
        </p:spPr>
      </p:pic>
      <p:sp>
        <p:nvSpPr>
          <p:cNvPr id="61" name="Text 49"/>
          <p:cNvSpPr/>
          <p:nvPr/>
        </p:nvSpPr>
        <p:spPr>
          <a:xfrm>
            <a:off x="5736630" y="5438719"/>
            <a:ext cx="1013420" cy="153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700" b="1" dirty="0" smtClean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NOVOS PRODUTOS</a:t>
            </a:r>
            <a:endParaRPr lang="en-US" sz="700" dirty="0"/>
          </a:p>
        </p:txBody>
      </p:sp>
      <p:sp>
        <p:nvSpPr>
          <p:cNvPr id="62" name="Text 50"/>
          <p:cNvSpPr/>
          <p:nvPr/>
        </p:nvSpPr>
        <p:spPr>
          <a:xfrm>
            <a:off x="5984298" y="5658580"/>
            <a:ext cx="517949" cy="1466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713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Licenciada</a:t>
            </a:r>
            <a:endParaRPr lang="en-US" sz="713" dirty="0"/>
          </a:p>
        </p:txBody>
      </p:sp>
      <p:sp>
        <p:nvSpPr>
          <p:cNvPr id="63" name="Text 51"/>
          <p:cNvSpPr/>
          <p:nvPr/>
        </p:nvSpPr>
        <p:spPr>
          <a:xfrm>
            <a:off x="514269" y="6270940"/>
            <a:ext cx="5886450" cy="40394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Cada etapa do fluxo é documentada na plataforma Gestão 90+, garantindo rastreabilidade integral entre a geração na obra e a destinação ambientalmente licenciada.</a:t>
            </a:r>
            <a:endParaRPr lang="en-US" sz="900" dirty="0"/>
          </a:p>
        </p:txBody>
      </p:sp>
      <p:sp>
        <p:nvSpPr>
          <p:cNvPr id="64" name="Shape 52"/>
          <p:cNvSpPr/>
          <p:nvPr/>
        </p:nvSpPr>
        <p:spPr>
          <a:xfrm>
            <a:off x="514269" y="10106916"/>
            <a:ext cx="6534231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65" name="Text 53"/>
          <p:cNvSpPr/>
          <p:nvPr/>
        </p:nvSpPr>
        <p:spPr>
          <a:xfrm>
            <a:off x="514269" y="10229769"/>
            <a:ext cx="3080742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GESTÃO DE RESÍDUOS</a:t>
            </a:r>
            <a:endParaRPr lang="en-US" sz="675" dirty="0"/>
          </a:p>
        </p:txBody>
      </p:sp>
      <p:sp>
        <p:nvSpPr>
          <p:cNvPr id="66" name="Text 54"/>
          <p:cNvSpPr/>
          <p:nvPr/>
        </p:nvSpPr>
        <p:spPr>
          <a:xfrm>
            <a:off x="4057054" y="10229769"/>
            <a:ext cx="2069901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CONSTRUTORA VÉRTICE · MAIO 2026</a:t>
            </a:r>
            <a:endParaRPr lang="en-US" sz="675" dirty="0"/>
          </a:p>
        </p:txBody>
      </p:sp>
      <p:sp>
        <p:nvSpPr>
          <p:cNvPr id="67" name="Text 55"/>
          <p:cNvSpPr/>
          <p:nvPr/>
        </p:nvSpPr>
        <p:spPr>
          <a:xfrm>
            <a:off x="6680759" y="10229769"/>
            <a:ext cx="443941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 / 12</a:t>
            </a:r>
            <a:endParaRPr lang="en-US" sz="675" dirty="0"/>
          </a:p>
        </p:txBody>
      </p:sp>
      <p:sp>
        <p:nvSpPr>
          <p:cNvPr id="68" name="Text 46"/>
          <p:cNvSpPr/>
          <p:nvPr/>
        </p:nvSpPr>
        <p:spPr>
          <a:xfrm>
            <a:off x="4229060" y="4946018"/>
            <a:ext cx="323728" cy="3239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600" dirty="0">
                <a:solidFill>
                  <a:srgbClr val="F8A6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➜</a:t>
            </a:r>
            <a:endParaRPr lang="en-US" sz="1600" dirty="0">
              <a:solidFill>
                <a:srgbClr val="F8A62B"/>
              </a:solidFill>
            </a:endParaRPr>
          </a:p>
        </p:txBody>
      </p:sp>
      <p:sp>
        <p:nvSpPr>
          <p:cNvPr id="69" name="Text 46"/>
          <p:cNvSpPr/>
          <p:nvPr/>
        </p:nvSpPr>
        <p:spPr>
          <a:xfrm>
            <a:off x="5448260" y="4946018"/>
            <a:ext cx="323728" cy="3239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600" dirty="0">
                <a:solidFill>
                  <a:srgbClr val="F8A6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➜</a:t>
            </a:r>
            <a:endParaRPr lang="en-US" sz="1600" dirty="0">
              <a:solidFill>
                <a:srgbClr val="F8A62B"/>
              </a:solidFill>
            </a:endParaRPr>
          </a:p>
        </p:txBody>
      </p:sp>
      <p:sp>
        <p:nvSpPr>
          <p:cNvPr id="70" name="Text 46"/>
          <p:cNvSpPr/>
          <p:nvPr/>
        </p:nvSpPr>
        <p:spPr>
          <a:xfrm>
            <a:off x="1743089" y="4946018"/>
            <a:ext cx="323728" cy="3239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600" dirty="0">
                <a:solidFill>
                  <a:srgbClr val="F8A6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➜</a:t>
            </a:r>
            <a:endParaRPr lang="en-US" sz="1600" dirty="0">
              <a:solidFill>
                <a:srgbClr val="F8A62B"/>
              </a:solidFill>
            </a:endParaRPr>
          </a:p>
        </p:txBody>
      </p:sp>
      <p:sp>
        <p:nvSpPr>
          <p:cNvPr id="71" name="Text 46"/>
          <p:cNvSpPr/>
          <p:nvPr/>
        </p:nvSpPr>
        <p:spPr>
          <a:xfrm>
            <a:off x="2990810" y="4946018"/>
            <a:ext cx="323728" cy="3239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600" dirty="0">
                <a:solidFill>
                  <a:srgbClr val="F8A6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➜</a:t>
            </a:r>
            <a:endParaRPr lang="en-US" sz="1600" dirty="0">
              <a:solidFill>
                <a:srgbClr val="F8A62B"/>
              </a:solidFill>
            </a:endParaRPr>
          </a:p>
        </p:txBody>
      </p:sp>
      <p:sp>
        <p:nvSpPr>
          <p:cNvPr id="78" name="Shape 31"/>
          <p:cNvSpPr/>
          <p:nvPr/>
        </p:nvSpPr>
        <p:spPr>
          <a:xfrm>
            <a:off x="4237407" y="3452865"/>
            <a:ext cx="2811093" cy="591918"/>
          </a:xfrm>
          <a:prstGeom prst="roundRect">
            <a:avLst>
              <a:gd name="adj" fmla="val 9297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79" name="Text 32"/>
          <p:cNvSpPr/>
          <p:nvPr/>
        </p:nvSpPr>
        <p:spPr>
          <a:xfrm>
            <a:off x="4456130" y="3678621"/>
            <a:ext cx="1641008" cy="1409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600" b="1" kern="0" spc="68" dirty="0" smtClean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CONFORMIDADE DOCUMENTAL</a:t>
            </a:r>
            <a:endParaRPr lang="en-US" sz="600" dirty="0"/>
          </a:p>
        </p:txBody>
      </p:sp>
      <p:sp>
        <p:nvSpPr>
          <p:cNvPr id="80" name="Text 33"/>
          <p:cNvSpPr/>
          <p:nvPr/>
        </p:nvSpPr>
        <p:spPr>
          <a:xfrm>
            <a:off x="5974773" y="3619327"/>
            <a:ext cx="105494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 b="1" dirty="0" smtClean="0">
                <a:solidFill>
                  <a:srgbClr val="00B05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100%</a:t>
            </a:r>
            <a:endParaRPr lang="en-US" sz="225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26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F7F5F1"/>
          </a:solidFill>
          <a:ln/>
        </p:spPr>
      </p:sp>
      <p:sp>
        <p:nvSpPr>
          <p:cNvPr id="3" name="Text 1"/>
          <p:cNvSpPr/>
          <p:nvPr/>
        </p:nvSpPr>
        <p:spPr>
          <a:xfrm>
            <a:off x="4608711" y="1123878"/>
            <a:ext cx="2935263" cy="16382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674"/>
              </a:lnSpc>
              <a:buNone/>
            </a:pPr>
            <a:r>
              <a:rPr lang="en-US" sz="15750" b="1" dirty="0">
                <a:solidFill>
                  <a:srgbClr val="23262A">
                    <a:alpha val="5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05</a:t>
            </a:r>
            <a:endParaRPr lang="en-US" sz="15750" dirty="0"/>
          </a:p>
        </p:txBody>
      </p:sp>
      <p:sp>
        <p:nvSpPr>
          <p:cNvPr id="40" name="Shape 36"/>
          <p:cNvSpPr/>
          <p:nvPr/>
        </p:nvSpPr>
        <p:spPr>
          <a:xfrm>
            <a:off x="514246" y="10108474"/>
            <a:ext cx="6534344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41" name="Text 37"/>
          <p:cNvSpPr/>
          <p:nvPr/>
        </p:nvSpPr>
        <p:spPr>
          <a:xfrm>
            <a:off x="514246" y="10229903"/>
            <a:ext cx="3080742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GESTÃO DE RESÍDUOS</a:t>
            </a:r>
            <a:endParaRPr lang="en-US" sz="675" dirty="0"/>
          </a:p>
        </p:txBody>
      </p:sp>
      <p:sp>
        <p:nvSpPr>
          <p:cNvPr id="42" name="Text 38"/>
          <p:cNvSpPr/>
          <p:nvPr/>
        </p:nvSpPr>
        <p:spPr>
          <a:xfrm>
            <a:off x="4064925" y="10229903"/>
            <a:ext cx="2052588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CONSTRUTORA SANCHO · MAIO 2026</a:t>
            </a:r>
            <a:endParaRPr lang="en-US" sz="675" dirty="0"/>
          </a:p>
        </p:txBody>
      </p:sp>
      <p:sp>
        <p:nvSpPr>
          <p:cNvPr id="43" name="Text 39"/>
          <p:cNvSpPr/>
          <p:nvPr/>
        </p:nvSpPr>
        <p:spPr>
          <a:xfrm>
            <a:off x="6680804" y="10229903"/>
            <a:ext cx="443986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05 / 13</a:t>
            </a:r>
            <a:endParaRPr lang="en-US" sz="675" dirty="0"/>
          </a:p>
        </p:txBody>
      </p:sp>
      <p:sp>
        <p:nvSpPr>
          <p:cNvPr id="44" name="Text 2"/>
          <p:cNvSpPr/>
          <p:nvPr/>
        </p:nvSpPr>
        <p:spPr>
          <a:xfrm>
            <a:off x="514269" y="476250"/>
            <a:ext cx="3293566" cy="133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kern="0" spc="150" dirty="0">
                <a:solidFill>
                  <a:srgbClr val="F8A6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CARACTERIZAÇÃO · TIPOLOGIA</a:t>
            </a:r>
            <a:endParaRPr lang="en-US" sz="750" dirty="0">
              <a:solidFill>
                <a:srgbClr val="F8A62B"/>
              </a:solidFill>
            </a:endParaRPr>
          </a:p>
        </p:txBody>
      </p:sp>
      <p:sp>
        <p:nvSpPr>
          <p:cNvPr id="45" name="Text 3"/>
          <p:cNvSpPr/>
          <p:nvPr/>
        </p:nvSpPr>
        <p:spPr>
          <a:xfrm>
            <a:off x="514269" y="666750"/>
            <a:ext cx="3293566" cy="2905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en-US" sz="2200" kern="0" spc="20" dirty="0">
                <a:solidFill>
                  <a:srgbClr val="23262A"/>
                </a:solidFill>
                <a:latin typeface="Archivo Condensed ExtraBold" pitchFamily="2" charset="0"/>
                <a:ea typeface="Archivo" pitchFamily="34" charset="-122"/>
                <a:cs typeface="Archivo Condensed ExtraBold" pitchFamily="2" charset="0"/>
              </a:rPr>
              <a:t>PERFIL DOS RESÍDUOS</a:t>
            </a:r>
          </a:p>
        </p:txBody>
      </p:sp>
      <p:pic>
        <p:nvPicPr>
          <p:cNvPr id="4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863" y="633468"/>
            <a:ext cx="998637" cy="285750"/>
          </a:xfrm>
          <a:prstGeom prst="rect">
            <a:avLst/>
          </a:prstGeom>
        </p:spPr>
      </p:pic>
      <p:sp>
        <p:nvSpPr>
          <p:cNvPr id="47" name="Shape 4"/>
          <p:cNvSpPr/>
          <p:nvPr/>
        </p:nvSpPr>
        <p:spPr>
          <a:xfrm>
            <a:off x="514269" y="1090640"/>
            <a:ext cx="609519" cy="28548"/>
          </a:xfrm>
          <a:prstGeom prst="rect">
            <a:avLst/>
          </a:prstGeom>
          <a:solidFill>
            <a:srgbClr val="F8A62B"/>
          </a:solidFill>
          <a:ln/>
        </p:spPr>
      </p:sp>
      <p:sp>
        <p:nvSpPr>
          <p:cNvPr id="48" name="Shape 5"/>
          <p:cNvSpPr/>
          <p:nvPr/>
        </p:nvSpPr>
        <p:spPr>
          <a:xfrm>
            <a:off x="514269" y="1442958"/>
            <a:ext cx="3821230" cy="3709473"/>
          </a:xfrm>
          <a:prstGeom prst="roundRect">
            <a:avLst>
              <a:gd name="adj" fmla="val 3338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49" name="Text 6"/>
          <p:cNvSpPr/>
          <p:nvPr/>
        </p:nvSpPr>
        <p:spPr>
          <a:xfrm>
            <a:off x="789601" y="1699213"/>
            <a:ext cx="3597622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DISTRIBUIÇÃO POR TIPOLOGIA · % DO TOTAL</a:t>
            </a:r>
            <a:endParaRPr lang="en-US" sz="713" dirty="0"/>
          </a:p>
        </p:txBody>
      </p:sp>
      <p:sp>
        <p:nvSpPr>
          <p:cNvPr id="50" name="Text 7"/>
          <p:cNvSpPr/>
          <p:nvPr/>
        </p:nvSpPr>
        <p:spPr>
          <a:xfrm>
            <a:off x="789601" y="2018244"/>
            <a:ext cx="1058060" cy="1571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Classe A · Mineral</a:t>
            </a:r>
            <a:endParaRPr lang="en-US" sz="938" dirty="0"/>
          </a:p>
        </p:txBody>
      </p:sp>
      <p:sp>
        <p:nvSpPr>
          <p:cNvPr id="51" name="Text 8"/>
          <p:cNvSpPr/>
          <p:nvPr/>
        </p:nvSpPr>
        <p:spPr>
          <a:xfrm>
            <a:off x="3360674" y="2018244"/>
            <a:ext cx="775692" cy="152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E5B3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58% · 724,1 t</a:t>
            </a:r>
            <a:endParaRPr lang="en-US" sz="900" dirty="0"/>
          </a:p>
        </p:txBody>
      </p:sp>
      <p:sp>
        <p:nvSpPr>
          <p:cNvPr id="52" name="Shape 9"/>
          <p:cNvSpPr/>
          <p:nvPr/>
        </p:nvSpPr>
        <p:spPr>
          <a:xfrm>
            <a:off x="789601" y="2203875"/>
            <a:ext cx="3270565" cy="142875"/>
          </a:xfrm>
          <a:prstGeom prst="roundRect">
            <a:avLst>
              <a:gd name="adj" fmla="val 50000"/>
            </a:avLst>
          </a:prstGeom>
          <a:solidFill>
            <a:srgbClr val="EFEDE7"/>
          </a:solidFill>
          <a:ln/>
        </p:spPr>
      </p:sp>
      <p:sp>
        <p:nvSpPr>
          <p:cNvPr id="53" name="Shape 10"/>
          <p:cNvSpPr/>
          <p:nvPr/>
        </p:nvSpPr>
        <p:spPr>
          <a:xfrm>
            <a:off x="789601" y="2203875"/>
            <a:ext cx="3008899" cy="142875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</p:sp>
      <p:sp>
        <p:nvSpPr>
          <p:cNvPr id="54" name="Text 11"/>
          <p:cNvSpPr/>
          <p:nvPr/>
        </p:nvSpPr>
        <p:spPr>
          <a:xfrm>
            <a:off x="789601" y="2556193"/>
            <a:ext cx="522684" cy="1571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Madeira</a:t>
            </a:r>
            <a:endParaRPr lang="en-US" sz="938" dirty="0"/>
          </a:p>
        </p:txBody>
      </p:sp>
      <p:sp>
        <p:nvSpPr>
          <p:cNvPr id="55" name="Text 12"/>
          <p:cNvSpPr/>
          <p:nvPr/>
        </p:nvSpPr>
        <p:spPr>
          <a:xfrm>
            <a:off x="3360404" y="2556193"/>
            <a:ext cx="775963" cy="152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E8C7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14% · 174,8 t</a:t>
            </a:r>
            <a:endParaRPr lang="en-US" sz="900" dirty="0"/>
          </a:p>
        </p:txBody>
      </p:sp>
      <p:sp>
        <p:nvSpPr>
          <p:cNvPr id="56" name="Shape 13"/>
          <p:cNvSpPr/>
          <p:nvPr/>
        </p:nvSpPr>
        <p:spPr>
          <a:xfrm>
            <a:off x="789601" y="2741823"/>
            <a:ext cx="3270565" cy="142875"/>
          </a:xfrm>
          <a:prstGeom prst="roundRect">
            <a:avLst>
              <a:gd name="adj" fmla="val 50000"/>
            </a:avLst>
          </a:prstGeom>
          <a:solidFill>
            <a:srgbClr val="EFEDE7"/>
          </a:solidFill>
          <a:ln/>
        </p:spPr>
      </p:sp>
      <p:sp>
        <p:nvSpPr>
          <p:cNvPr id="57" name="Shape 14"/>
          <p:cNvSpPr/>
          <p:nvPr/>
        </p:nvSpPr>
        <p:spPr>
          <a:xfrm>
            <a:off x="789601" y="2741823"/>
            <a:ext cx="726011" cy="142875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/>
        </p:spPr>
      </p:sp>
      <p:sp>
        <p:nvSpPr>
          <p:cNvPr id="58" name="Text 15"/>
          <p:cNvSpPr/>
          <p:nvPr/>
        </p:nvSpPr>
        <p:spPr>
          <a:xfrm>
            <a:off x="789601" y="3094137"/>
            <a:ext cx="2074664" cy="1571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Recicláveis · Metal/Papel/Plástico</a:t>
            </a:r>
            <a:endParaRPr lang="en-US" sz="938" dirty="0"/>
          </a:p>
        </p:txBody>
      </p:sp>
      <p:sp>
        <p:nvSpPr>
          <p:cNvPr id="59" name="Text 16"/>
          <p:cNvSpPr/>
          <p:nvPr/>
        </p:nvSpPr>
        <p:spPr>
          <a:xfrm>
            <a:off x="3360674" y="3094137"/>
            <a:ext cx="775692" cy="152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E6FA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12% · 149,8 t</a:t>
            </a:r>
            <a:endParaRPr lang="en-US" sz="900" dirty="0"/>
          </a:p>
        </p:txBody>
      </p:sp>
      <p:sp>
        <p:nvSpPr>
          <p:cNvPr id="60" name="Shape 17"/>
          <p:cNvSpPr/>
          <p:nvPr/>
        </p:nvSpPr>
        <p:spPr>
          <a:xfrm>
            <a:off x="789601" y="3279767"/>
            <a:ext cx="3270565" cy="142875"/>
          </a:xfrm>
          <a:prstGeom prst="roundRect">
            <a:avLst>
              <a:gd name="adj" fmla="val 50000"/>
            </a:avLst>
          </a:prstGeom>
          <a:solidFill>
            <a:srgbClr val="EFEDE7"/>
          </a:solidFill>
          <a:ln/>
        </p:spPr>
      </p:sp>
      <p:sp>
        <p:nvSpPr>
          <p:cNvPr id="61" name="Shape 18"/>
          <p:cNvSpPr/>
          <p:nvPr/>
        </p:nvSpPr>
        <p:spPr>
          <a:xfrm>
            <a:off x="789601" y="3279767"/>
            <a:ext cx="621290" cy="142875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/>
        </p:spPr>
      </p:sp>
      <p:sp>
        <p:nvSpPr>
          <p:cNvPr id="62" name="Text 19"/>
          <p:cNvSpPr/>
          <p:nvPr/>
        </p:nvSpPr>
        <p:spPr>
          <a:xfrm>
            <a:off x="789601" y="3632085"/>
            <a:ext cx="412552" cy="1571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Gesso</a:t>
            </a:r>
            <a:endParaRPr lang="en-US" sz="938" dirty="0"/>
          </a:p>
        </p:txBody>
      </p:sp>
      <p:sp>
        <p:nvSpPr>
          <p:cNvPr id="63" name="Text 20"/>
          <p:cNvSpPr/>
          <p:nvPr/>
        </p:nvSpPr>
        <p:spPr>
          <a:xfrm>
            <a:off x="3428865" y="3632085"/>
            <a:ext cx="707502" cy="152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C57E1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9% · 112,4 t</a:t>
            </a:r>
            <a:endParaRPr lang="en-US" sz="900" dirty="0"/>
          </a:p>
        </p:txBody>
      </p:sp>
      <p:sp>
        <p:nvSpPr>
          <p:cNvPr id="64" name="Shape 21"/>
          <p:cNvSpPr/>
          <p:nvPr/>
        </p:nvSpPr>
        <p:spPr>
          <a:xfrm>
            <a:off x="789601" y="3817716"/>
            <a:ext cx="3270565" cy="142875"/>
          </a:xfrm>
          <a:prstGeom prst="roundRect">
            <a:avLst>
              <a:gd name="adj" fmla="val 50000"/>
            </a:avLst>
          </a:prstGeom>
          <a:solidFill>
            <a:srgbClr val="EFEDE7"/>
          </a:solidFill>
          <a:ln/>
        </p:spPr>
      </p:sp>
      <p:sp>
        <p:nvSpPr>
          <p:cNvPr id="65" name="Shape 22"/>
          <p:cNvSpPr/>
          <p:nvPr/>
        </p:nvSpPr>
        <p:spPr>
          <a:xfrm>
            <a:off x="789601" y="3817716"/>
            <a:ext cx="467591" cy="142875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</p:sp>
      <p:sp>
        <p:nvSpPr>
          <p:cNvPr id="66" name="Text 23"/>
          <p:cNvSpPr/>
          <p:nvPr/>
        </p:nvSpPr>
        <p:spPr>
          <a:xfrm>
            <a:off x="789601" y="4170029"/>
            <a:ext cx="522414" cy="1571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Rejeitos</a:t>
            </a:r>
            <a:endParaRPr lang="en-US" sz="938" dirty="0"/>
          </a:p>
        </p:txBody>
      </p:sp>
      <p:sp>
        <p:nvSpPr>
          <p:cNvPr id="67" name="Text 24"/>
          <p:cNvSpPr/>
          <p:nvPr/>
        </p:nvSpPr>
        <p:spPr>
          <a:xfrm>
            <a:off x="3510585" y="4170029"/>
            <a:ext cx="625782" cy="152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6E747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7% · 87,4 t</a:t>
            </a:r>
            <a:endParaRPr lang="en-US" sz="900" dirty="0"/>
          </a:p>
        </p:txBody>
      </p:sp>
      <p:sp>
        <p:nvSpPr>
          <p:cNvPr id="68" name="Shape 25"/>
          <p:cNvSpPr/>
          <p:nvPr/>
        </p:nvSpPr>
        <p:spPr>
          <a:xfrm>
            <a:off x="789601" y="4355660"/>
            <a:ext cx="3270565" cy="142875"/>
          </a:xfrm>
          <a:prstGeom prst="roundRect">
            <a:avLst>
              <a:gd name="adj" fmla="val 50000"/>
            </a:avLst>
          </a:prstGeom>
          <a:solidFill>
            <a:srgbClr val="EFEDE7"/>
          </a:solidFill>
          <a:ln/>
        </p:spPr>
      </p:sp>
      <p:sp>
        <p:nvSpPr>
          <p:cNvPr id="69" name="Shape 26"/>
          <p:cNvSpPr/>
          <p:nvPr/>
        </p:nvSpPr>
        <p:spPr>
          <a:xfrm>
            <a:off x="789601" y="4355660"/>
            <a:ext cx="363005" cy="142875"/>
          </a:xfrm>
          <a:prstGeom prst="roundRect">
            <a:avLst>
              <a:gd name="adj" fmla="val 50000"/>
            </a:avLst>
          </a:prstGeom>
          <a:solidFill>
            <a:srgbClr val="6E747A"/>
          </a:solidFill>
          <a:ln/>
        </p:spPr>
      </p:sp>
      <p:sp>
        <p:nvSpPr>
          <p:cNvPr id="70" name="Shape 27"/>
          <p:cNvSpPr/>
          <p:nvPr/>
        </p:nvSpPr>
        <p:spPr>
          <a:xfrm>
            <a:off x="4583094" y="1442958"/>
            <a:ext cx="2465270" cy="1023802"/>
          </a:xfrm>
          <a:prstGeom prst="roundRect">
            <a:avLst>
              <a:gd name="adj" fmla="val 12095"/>
            </a:avLst>
          </a:prstGeom>
          <a:solidFill>
            <a:srgbClr val="23262A"/>
          </a:solidFill>
          <a:ln/>
        </p:spPr>
      </p:sp>
      <p:sp>
        <p:nvSpPr>
          <p:cNvPr id="71" name="Text 28"/>
          <p:cNvSpPr/>
          <p:nvPr/>
        </p:nvSpPr>
        <p:spPr>
          <a:xfrm>
            <a:off x="4830690" y="1671475"/>
            <a:ext cx="2167086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FFFFFF">
                    <a:alpha val="6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VOLUME TOTAL GERADO</a:t>
            </a:r>
            <a:endParaRPr lang="en-US" sz="713" dirty="0"/>
          </a:p>
        </p:txBody>
      </p:sp>
      <p:sp>
        <p:nvSpPr>
          <p:cNvPr id="72" name="Text 29"/>
          <p:cNvSpPr/>
          <p:nvPr/>
        </p:nvSpPr>
        <p:spPr>
          <a:xfrm>
            <a:off x="4811775" y="1785397"/>
            <a:ext cx="1868984" cy="4381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chivo Expanded Black" pitchFamily="2" charset="0"/>
                <a:ea typeface="Archivo" pitchFamily="34" charset="-122"/>
                <a:cs typeface="Archivo Expanded Black" pitchFamily="2" charset="0"/>
              </a:rPr>
              <a:t>1.248,5</a:t>
            </a:r>
            <a:endParaRPr lang="en-US" sz="2800" dirty="0">
              <a:latin typeface="Archivo Expanded Black" pitchFamily="2" charset="0"/>
              <a:cs typeface="Archivo Expanded Black" pitchFamily="2" charset="0"/>
            </a:endParaRPr>
          </a:p>
        </p:txBody>
      </p:sp>
      <p:sp>
        <p:nvSpPr>
          <p:cNvPr id="73" name="Text 30"/>
          <p:cNvSpPr/>
          <p:nvPr/>
        </p:nvSpPr>
        <p:spPr>
          <a:xfrm>
            <a:off x="6573035" y="1999234"/>
            <a:ext cx="133296" cy="1904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A6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</a:t>
            </a:r>
            <a:endParaRPr lang="en-US" sz="1400" dirty="0">
              <a:solidFill>
                <a:srgbClr val="F8A62B"/>
              </a:solidFill>
            </a:endParaRPr>
          </a:p>
        </p:txBody>
      </p:sp>
      <p:sp>
        <p:nvSpPr>
          <p:cNvPr id="74" name="Shape 31"/>
          <p:cNvSpPr/>
          <p:nvPr/>
        </p:nvSpPr>
        <p:spPr>
          <a:xfrm>
            <a:off x="4583094" y="2638183"/>
            <a:ext cx="2465270" cy="2514248"/>
          </a:xfrm>
          <a:prstGeom prst="roundRect">
            <a:avLst>
              <a:gd name="adj" fmla="val 5023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75" name="Text 32"/>
          <p:cNvSpPr/>
          <p:nvPr/>
        </p:nvSpPr>
        <p:spPr>
          <a:xfrm>
            <a:off x="4820272" y="2856286"/>
            <a:ext cx="2190006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LEITURA DO PERÍODO</a:t>
            </a:r>
            <a:endParaRPr lang="en-US" sz="713" dirty="0"/>
          </a:p>
        </p:txBody>
      </p:sp>
      <p:sp>
        <p:nvSpPr>
          <p:cNvPr id="76" name="Text 33"/>
          <p:cNvSpPr/>
          <p:nvPr/>
        </p:nvSpPr>
        <p:spPr>
          <a:xfrm>
            <a:off x="4820272" y="3080068"/>
            <a:ext cx="2067114" cy="1226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975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Predominância de </a:t>
            </a:r>
            <a:r>
              <a:rPr lang="en-US" sz="975" b="1" dirty="0">
                <a:solidFill>
                  <a:srgbClr val="1E5B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Classe A </a:t>
            </a:r>
            <a:r>
              <a:rPr lang="en-US" sz="975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com elevado potencial de valorização como agregado reciclado. Madeira, recicláveis e gesso são segregados na origem para destinação específica.</a:t>
            </a:r>
            <a:endParaRPr lang="en-US" sz="975" dirty="0"/>
          </a:p>
        </p:txBody>
      </p:sp>
      <p:sp>
        <p:nvSpPr>
          <p:cNvPr id="77" name="Shape 34"/>
          <p:cNvSpPr/>
          <p:nvPr/>
        </p:nvSpPr>
        <p:spPr>
          <a:xfrm>
            <a:off x="4820272" y="4401796"/>
            <a:ext cx="1990914" cy="532534"/>
          </a:xfrm>
          <a:prstGeom prst="roundRect">
            <a:avLst>
              <a:gd name="adj" fmla="val 16098"/>
            </a:avLst>
          </a:prstGeom>
          <a:solidFill>
            <a:srgbClr val="F7F5F1"/>
          </a:solidFill>
          <a:ln>
            <a:solidFill>
              <a:srgbClr val="6E747A"/>
            </a:solidFill>
          </a:ln>
        </p:spPr>
      </p:sp>
      <p:sp>
        <p:nvSpPr>
          <p:cNvPr id="78" name="Text 35"/>
          <p:cNvSpPr/>
          <p:nvPr/>
        </p:nvSpPr>
        <p:spPr>
          <a:xfrm>
            <a:off x="5160930" y="4555095"/>
            <a:ext cx="1566212" cy="2539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863" b="1" dirty="0">
                <a:solidFill>
                  <a:srgbClr val="6E74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Apenas 7% destinado a aterro</a:t>
            </a:r>
            <a:endParaRPr lang="en-US" sz="863" dirty="0">
              <a:solidFill>
                <a:srgbClr val="6E747A"/>
              </a:solidFill>
            </a:endParaRPr>
          </a:p>
        </p:txBody>
      </p:sp>
      <p:sp>
        <p:nvSpPr>
          <p:cNvPr id="79" name="CaixaDeTexto 78"/>
          <p:cNvSpPr txBox="1"/>
          <p:nvPr/>
        </p:nvSpPr>
        <p:spPr>
          <a:xfrm>
            <a:off x="4904903" y="4541105"/>
            <a:ext cx="2554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6E747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✓</a:t>
            </a:r>
            <a:endParaRPr lang="pt-BR" sz="1050" dirty="0">
              <a:solidFill>
                <a:srgbClr val="6E747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7562769" cy="10696547"/>
          </a:xfrm>
          <a:prstGeom prst="rect">
            <a:avLst/>
          </a:prstGeom>
          <a:solidFill>
            <a:srgbClr val="23262A">
              <a:alpha val="2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14269" y="1404938"/>
            <a:ext cx="3181404" cy="2331054"/>
          </a:xfrm>
          <a:prstGeom prst="roundRect">
            <a:avLst>
              <a:gd name="adj" fmla="val 5721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  <a:effectLst>
            <a:outerShdw blurRad="95250" dist="19050" dir="5400000" algn="bl" rotWithShape="0">
              <a:srgbClr val="000000">
                <a:alpha val="3000"/>
              </a:srgbClr>
            </a:outerShdw>
          </a:effectLst>
        </p:spPr>
      </p:sp>
      <p:graphicFrame>
        <p:nvGraphicFramePr>
          <p:cNvPr id="70" name="Gráfico 69"/>
          <p:cNvGraphicFramePr/>
          <p:nvPr>
            <p:extLst/>
          </p:nvPr>
        </p:nvGraphicFramePr>
        <p:xfrm>
          <a:off x="15287" y="1703651"/>
          <a:ext cx="2579060" cy="1448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hape 0"/>
          <p:cNvSpPr/>
          <p:nvPr/>
        </p:nvSpPr>
        <p:spPr>
          <a:xfrm>
            <a:off x="0" y="0"/>
            <a:ext cx="7562769" cy="10696547"/>
          </a:xfrm>
          <a:prstGeom prst="rect">
            <a:avLst/>
          </a:prstGeom>
          <a:ln/>
          <a:effectLst>
            <a:outerShdw blurRad="323850" dist="76200" dir="5400000" algn="bl" rotWithShape="0">
              <a:srgbClr val="000000">
                <a:alpha val="2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608666" y="1123922"/>
            <a:ext cx="2935188" cy="16382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15750" b="1" dirty="0">
                <a:solidFill>
                  <a:srgbClr val="23262A">
                    <a:alpha val="5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06</a:t>
            </a:r>
            <a:endParaRPr lang="en-US" sz="15750" dirty="0"/>
          </a:p>
        </p:txBody>
      </p:sp>
      <p:sp>
        <p:nvSpPr>
          <p:cNvPr id="5" name="Text 3"/>
          <p:cNvSpPr/>
          <p:nvPr/>
        </p:nvSpPr>
        <p:spPr>
          <a:xfrm>
            <a:off x="514269" y="476250"/>
            <a:ext cx="4300686" cy="133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kern="0" spc="150" dirty="0">
                <a:solidFill>
                  <a:srgbClr val="C57E1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DIFERENCIAL GESTÃO 90+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514269" y="666750"/>
            <a:ext cx="4300686" cy="2905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200" kern="0" spc="20" dirty="0">
                <a:solidFill>
                  <a:srgbClr val="23262A"/>
                </a:solidFill>
                <a:latin typeface="Archivo Condensed ExtraBold" pitchFamily="2" charset="0"/>
                <a:ea typeface="Archivo" pitchFamily="34" charset="-122"/>
                <a:cs typeface="Archivo Condensed ExtraBold" pitchFamily="2" charset="0"/>
              </a:rPr>
              <a:t>QUALIDADE DA SEGREGAÇÃO</a:t>
            </a: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863" y="633464"/>
            <a:ext cx="998637" cy="28575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14269" y="1090640"/>
            <a:ext cx="609519" cy="28548"/>
          </a:xfrm>
          <a:prstGeom prst="rect">
            <a:avLst/>
          </a:prstGeom>
          <a:solidFill>
            <a:srgbClr val="EE9A2E"/>
          </a:solidFill>
          <a:ln/>
        </p:spPr>
      </p:sp>
      <p:sp>
        <p:nvSpPr>
          <p:cNvPr id="10" name="Text 7"/>
          <p:cNvSpPr/>
          <p:nvPr/>
        </p:nvSpPr>
        <p:spPr>
          <a:xfrm>
            <a:off x="751447" y="1623036"/>
            <a:ext cx="2977753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C57E1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OPERAÇÕES SEGREGADAS × MIX</a:t>
            </a:r>
            <a:endParaRPr lang="en-US" sz="713" dirty="0"/>
          </a:p>
        </p:txBody>
      </p:sp>
      <p:sp>
        <p:nvSpPr>
          <p:cNvPr id="13" name="Text 10"/>
          <p:cNvSpPr/>
          <p:nvPr/>
        </p:nvSpPr>
        <p:spPr>
          <a:xfrm>
            <a:off x="1027455" y="2282614"/>
            <a:ext cx="743221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82%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1017714" y="2596916"/>
            <a:ext cx="762839" cy="1095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63" b="1" kern="0" spc="68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ÍNDICE SEGREG.</a:t>
            </a:r>
            <a:endParaRPr lang="en-US" sz="563" dirty="0"/>
          </a:p>
        </p:txBody>
      </p:sp>
      <p:sp>
        <p:nvSpPr>
          <p:cNvPr id="15" name="Shape 12"/>
          <p:cNvSpPr/>
          <p:nvPr/>
        </p:nvSpPr>
        <p:spPr>
          <a:xfrm>
            <a:off x="2180061" y="2088380"/>
            <a:ext cx="95115" cy="104721"/>
          </a:xfrm>
          <a:prstGeom prst="roundRect">
            <a:avLst>
              <a:gd name="adj" fmla="val 30043"/>
            </a:avLst>
          </a:prstGeom>
          <a:solidFill>
            <a:srgbClr val="86C225"/>
          </a:solidFill>
          <a:ln/>
        </p:spPr>
      </p:sp>
      <p:sp>
        <p:nvSpPr>
          <p:cNvPr id="16" name="Text 13"/>
          <p:cNvSpPr/>
          <p:nvPr/>
        </p:nvSpPr>
        <p:spPr>
          <a:xfrm>
            <a:off x="2351349" y="2003548"/>
            <a:ext cx="891508" cy="305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Segregadas na origem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2360955" y="2306478"/>
            <a:ext cx="1173740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2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256 operações · 82%</a:t>
            </a:r>
            <a:endParaRPr lang="en-US" sz="825" dirty="0"/>
          </a:p>
        </p:txBody>
      </p:sp>
      <p:sp>
        <p:nvSpPr>
          <p:cNvPr id="18" name="Shape 15"/>
          <p:cNvSpPr/>
          <p:nvPr/>
        </p:nvSpPr>
        <p:spPr>
          <a:xfrm>
            <a:off x="2180061" y="2617343"/>
            <a:ext cx="104721" cy="104721"/>
          </a:xfrm>
          <a:prstGeom prst="roundRect">
            <a:avLst>
              <a:gd name="adj" fmla="val 27287"/>
            </a:avLst>
          </a:prstGeom>
          <a:solidFill>
            <a:srgbClr val="0070C0"/>
          </a:solidFill>
          <a:ln/>
        </p:spPr>
      </p:sp>
      <p:sp>
        <p:nvSpPr>
          <p:cNvPr id="19" name="Text 16"/>
          <p:cNvSpPr/>
          <p:nvPr/>
        </p:nvSpPr>
        <p:spPr>
          <a:xfrm>
            <a:off x="2360955" y="2601106"/>
            <a:ext cx="689101" cy="167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Cargas mix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2360955" y="2766850"/>
            <a:ext cx="1173740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2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56 operações · 18%</a:t>
            </a:r>
            <a:endParaRPr lang="en-US" sz="825" dirty="0"/>
          </a:p>
        </p:txBody>
      </p:sp>
      <p:sp>
        <p:nvSpPr>
          <p:cNvPr id="21" name="Shape 18"/>
          <p:cNvSpPr/>
          <p:nvPr/>
        </p:nvSpPr>
        <p:spPr>
          <a:xfrm>
            <a:off x="751447" y="3237416"/>
            <a:ext cx="2648735" cy="252331"/>
          </a:xfrm>
          <a:prstGeom prst="roundRect">
            <a:avLst>
              <a:gd name="adj" fmla="val 50000"/>
            </a:avLst>
          </a:prstGeom>
          <a:solidFill>
            <a:srgbClr val="E7F3EB"/>
          </a:solidFill>
          <a:ln/>
        </p:spPr>
      </p:sp>
      <p:sp>
        <p:nvSpPr>
          <p:cNvPr id="22" name="Shape 19"/>
          <p:cNvSpPr/>
          <p:nvPr/>
        </p:nvSpPr>
        <p:spPr>
          <a:xfrm>
            <a:off x="875245" y="3320760"/>
            <a:ext cx="85644" cy="85644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23" name="Text 20"/>
          <p:cNvSpPr/>
          <p:nvPr/>
        </p:nvSpPr>
        <p:spPr>
          <a:xfrm>
            <a:off x="1075161" y="3315323"/>
            <a:ext cx="1647148" cy="1679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88" b="1" kern="0" spc="32" dirty="0">
                <a:solidFill>
                  <a:srgbClr val="3D9B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QUALIDADE DA SEGREGAÇÃO ·</a:t>
            </a:r>
            <a:endParaRPr lang="en-US" sz="788" dirty="0"/>
          </a:p>
        </p:txBody>
      </p:sp>
      <p:sp>
        <p:nvSpPr>
          <p:cNvPr id="24" name="Text 21"/>
          <p:cNvSpPr/>
          <p:nvPr/>
        </p:nvSpPr>
        <p:spPr>
          <a:xfrm>
            <a:off x="2598458" y="3304063"/>
            <a:ext cx="668401" cy="1380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88" b="1" kern="0" spc="32" dirty="0">
                <a:solidFill>
                  <a:srgbClr val="3D9B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EXCELENTE</a:t>
            </a:r>
            <a:endParaRPr lang="en-US" sz="788" dirty="0"/>
          </a:p>
        </p:txBody>
      </p:sp>
      <p:sp>
        <p:nvSpPr>
          <p:cNvPr id="25" name="Shape 22"/>
          <p:cNvSpPr/>
          <p:nvPr/>
        </p:nvSpPr>
        <p:spPr>
          <a:xfrm>
            <a:off x="3867096" y="1404938"/>
            <a:ext cx="3181404" cy="2331054"/>
          </a:xfrm>
          <a:prstGeom prst="roundRect">
            <a:avLst>
              <a:gd name="adj" fmla="val 5721"/>
            </a:avLst>
          </a:prstGeom>
          <a:solidFill>
            <a:srgbClr val="23262A"/>
          </a:solidFill>
          <a:ln/>
        </p:spPr>
      </p:sp>
      <p:sp>
        <p:nvSpPr>
          <p:cNvPr id="26" name="Shape 23"/>
          <p:cNvSpPr/>
          <p:nvPr/>
        </p:nvSpPr>
        <p:spPr>
          <a:xfrm>
            <a:off x="5619750" y="1023938"/>
            <a:ext cx="1714500" cy="1714500"/>
          </a:xfrm>
          <a:prstGeom prst="ellipse">
            <a:avLst/>
          </a:prstGeom>
          <a:gradFill rotWithShape="1">
            <a:gsLst>
              <a:gs pos="0">
                <a:srgbClr val="EE9A2E">
                  <a:alpha val="16000"/>
                </a:srgbClr>
              </a:gs>
              <a:gs pos="70000">
                <a:srgbClr val="EE9A2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27" name="Text 24"/>
          <p:cNvSpPr/>
          <p:nvPr/>
        </p:nvSpPr>
        <p:spPr>
          <a:xfrm>
            <a:off x="4114692" y="1633454"/>
            <a:ext cx="2954833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EE9A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POR QUE MEDIMOS</a:t>
            </a:r>
            <a:endParaRPr lang="en-US" sz="713" dirty="0"/>
          </a:p>
        </p:txBody>
      </p:sp>
      <p:sp>
        <p:nvSpPr>
          <p:cNvPr id="28" name="Text 25"/>
          <p:cNvSpPr/>
          <p:nvPr/>
        </p:nvSpPr>
        <p:spPr>
          <a:xfrm>
            <a:off x="4114692" y="1857240"/>
            <a:ext cx="2766799" cy="8607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013" dirty="0">
                <a:solidFill>
                  <a:srgbClr val="FFFFFF">
                    <a:alpha val="88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segregação na origem é o que garante a qualidade da valorização. Quanto maior o índice, mais materiais são recuperados com pureza e menor é o volume enviado a aterro.</a:t>
            </a:r>
            <a:endParaRPr lang="en-US" sz="1013" dirty="0"/>
          </a:p>
        </p:txBody>
      </p:sp>
      <p:sp>
        <p:nvSpPr>
          <p:cNvPr id="29" name="Shape 26"/>
          <p:cNvSpPr/>
          <p:nvPr/>
        </p:nvSpPr>
        <p:spPr>
          <a:xfrm>
            <a:off x="4114692" y="2832064"/>
            <a:ext cx="1276404" cy="675409"/>
          </a:xfrm>
          <a:prstGeom prst="roundRect">
            <a:avLst>
              <a:gd name="adj" fmla="val 14103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30" name="Text 27"/>
          <p:cNvSpPr/>
          <p:nvPr/>
        </p:nvSpPr>
        <p:spPr>
          <a:xfrm>
            <a:off x="4247961" y="2955861"/>
            <a:ext cx="1086066" cy="2667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312</a:t>
            </a:r>
            <a:endParaRPr lang="en-US" sz="1800" dirty="0"/>
          </a:p>
        </p:txBody>
      </p:sp>
      <p:sp>
        <p:nvSpPr>
          <p:cNvPr id="31" name="Text 28"/>
          <p:cNvSpPr/>
          <p:nvPr/>
        </p:nvSpPr>
        <p:spPr>
          <a:xfrm>
            <a:off x="4247960" y="3185055"/>
            <a:ext cx="762135" cy="1506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600" b="1" kern="0" spc="51" dirty="0" smtClean="0">
                <a:solidFill>
                  <a:srgbClr val="FFFFFF">
                    <a:alpha val="6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EQUIPAMENTOS COLETADOS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5524365" y="2832064"/>
            <a:ext cx="1276539" cy="675409"/>
          </a:xfrm>
          <a:prstGeom prst="roundRect">
            <a:avLst>
              <a:gd name="adj" fmla="val 14103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33" name="Text 30"/>
          <p:cNvSpPr/>
          <p:nvPr/>
        </p:nvSpPr>
        <p:spPr>
          <a:xfrm>
            <a:off x="5657633" y="2955861"/>
            <a:ext cx="1086202" cy="2667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100%</a:t>
            </a:r>
            <a:endParaRPr lang="en-US" sz="1800" dirty="0"/>
          </a:p>
        </p:txBody>
      </p:sp>
      <p:sp>
        <p:nvSpPr>
          <p:cNvPr id="34" name="Text 31"/>
          <p:cNvSpPr/>
          <p:nvPr/>
        </p:nvSpPr>
        <p:spPr>
          <a:xfrm>
            <a:off x="5657633" y="3171019"/>
            <a:ext cx="819989" cy="1506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600" b="1" kern="0" spc="51" dirty="0" smtClean="0">
                <a:solidFill>
                  <a:srgbClr val="FFFFFF">
                    <a:alpha val="6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RASTREABILIDADE DOCUMENTAL</a:t>
            </a:r>
            <a:endParaRPr lang="en-US" sz="600" dirty="0"/>
          </a:p>
        </p:txBody>
      </p:sp>
      <p:sp>
        <p:nvSpPr>
          <p:cNvPr id="35" name="Shape 32"/>
          <p:cNvSpPr/>
          <p:nvPr/>
        </p:nvSpPr>
        <p:spPr>
          <a:xfrm>
            <a:off x="514269" y="3926491"/>
            <a:ext cx="6534231" cy="3329150"/>
          </a:xfrm>
          <a:prstGeom prst="roundRect">
            <a:avLst>
              <a:gd name="adj" fmla="val 4006"/>
            </a:avLst>
          </a:prstGeom>
          <a:solidFill>
            <a:srgbClr val="F7F5F1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789601" y="4500967"/>
            <a:ext cx="3974902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RESULTADO DAS CARGAS MIX APÓS TRIAGEM</a:t>
            </a:r>
            <a:endParaRPr lang="en-US" sz="713" dirty="0"/>
          </a:p>
        </p:txBody>
      </p:sp>
      <p:sp>
        <p:nvSpPr>
          <p:cNvPr id="37" name="Text 34"/>
          <p:cNvSpPr/>
          <p:nvPr/>
        </p:nvSpPr>
        <p:spPr>
          <a:xfrm>
            <a:off x="789601" y="4639108"/>
            <a:ext cx="3974902" cy="1981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900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As 56 cargas mix (220,0 t) passaram por triagem e foram recuperadas: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4653855" y="4163667"/>
            <a:ext cx="1003372" cy="635496"/>
          </a:xfrm>
          <a:prstGeom prst="roundRect">
            <a:avLst>
              <a:gd name="adj" fmla="val 14988"/>
            </a:avLst>
          </a:prstGeom>
          <a:solidFill>
            <a:srgbClr val="1E5B3A"/>
          </a:solidFill>
          <a:ln/>
        </p:spPr>
      </p:sp>
      <p:sp>
        <p:nvSpPr>
          <p:cNvPr id="39" name="Text 36"/>
          <p:cNvSpPr/>
          <p:nvPr/>
        </p:nvSpPr>
        <p:spPr>
          <a:xfrm>
            <a:off x="4768101" y="4268391"/>
            <a:ext cx="774880" cy="247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dirty="0" smtClean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92,0</a:t>
            </a:r>
            <a:r>
              <a:rPr lang="en-US" sz="165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%</a:t>
            </a:r>
            <a:endParaRPr lang="en-US" sz="1650" dirty="0"/>
          </a:p>
        </p:txBody>
      </p:sp>
      <p:sp>
        <p:nvSpPr>
          <p:cNvPr id="40" name="Text 37"/>
          <p:cNvSpPr/>
          <p:nvPr/>
        </p:nvSpPr>
        <p:spPr>
          <a:xfrm>
            <a:off x="4836427" y="4555899"/>
            <a:ext cx="638094" cy="133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500" b="1" kern="0" spc="48" dirty="0" smtClean="0">
                <a:solidFill>
                  <a:srgbClr val="FFFFFF">
                    <a:alpha val="75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VALORIZADO</a:t>
            </a:r>
            <a:endParaRPr lang="en-US" sz="500" dirty="0"/>
          </a:p>
        </p:txBody>
      </p:sp>
      <p:sp>
        <p:nvSpPr>
          <p:cNvPr id="41" name="Shape 38"/>
          <p:cNvSpPr/>
          <p:nvPr/>
        </p:nvSpPr>
        <p:spPr>
          <a:xfrm>
            <a:off x="5752477" y="4163667"/>
            <a:ext cx="1020690" cy="635496"/>
          </a:xfrm>
          <a:prstGeom prst="roundRect">
            <a:avLst>
              <a:gd name="adj" fmla="val 14988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875382" y="4277051"/>
            <a:ext cx="774880" cy="247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dirty="0" smtClean="0">
                <a:solidFill>
                  <a:srgbClr val="6E747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8,0</a:t>
            </a:r>
            <a:r>
              <a:rPr lang="en-US" sz="1650" b="1" dirty="0">
                <a:solidFill>
                  <a:srgbClr val="6E747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%</a:t>
            </a:r>
            <a:endParaRPr lang="en-US" sz="1650" dirty="0"/>
          </a:p>
        </p:txBody>
      </p:sp>
      <p:sp>
        <p:nvSpPr>
          <p:cNvPr id="43" name="Text 40"/>
          <p:cNvSpPr/>
          <p:nvPr/>
        </p:nvSpPr>
        <p:spPr>
          <a:xfrm>
            <a:off x="5752478" y="4564559"/>
            <a:ext cx="1020690" cy="133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500" b="1" kern="0" spc="48" dirty="0" smtClean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DESTINADO A ATERRO</a:t>
            </a:r>
            <a:endParaRPr lang="en-US" sz="500" dirty="0"/>
          </a:p>
        </p:txBody>
      </p:sp>
      <p:sp>
        <p:nvSpPr>
          <p:cNvPr id="44" name="Text 41"/>
          <p:cNvSpPr/>
          <p:nvPr/>
        </p:nvSpPr>
        <p:spPr>
          <a:xfrm>
            <a:off x="789601" y="4989663"/>
            <a:ext cx="1018823" cy="152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Classe A · Mineral</a:t>
            </a:r>
            <a:endParaRPr lang="en-US" sz="900" dirty="0"/>
          </a:p>
        </p:txBody>
      </p:sp>
      <p:sp>
        <p:nvSpPr>
          <p:cNvPr id="45" name="Text 42"/>
          <p:cNvSpPr/>
          <p:nvPr/>
        </p:nvSpPr>
        <p:spPr>
          <a:xfrm>
            <a:off x="6004267" y="4998323"/>
            <a:ext cx="845100" cy="1476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63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115,0 t · 52,3%</a:t>
            </a:r>
            <a:endParaRPr lang="en-US" sz="863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Shape 43"/>
          <p:cNvSpPr/>
          <p:nvPr/>
        </p:nvSpPr>
        <p:spPr>
          <a:xfrm>
            <a:off x="789601" y="5165010"/>
            <a:ext cx="5983567" cy="123798"/>
          </a:xfrm>
          <a:prstGeom prst="roundRect">
            <a:avLst>
              <a:gd name="adj" fmla="val 50000"/>
            </a:avLst>
          </a:prstGeom>
          <a:solidFill>
            <a:srgbClr val="EFEDE7"/>
          </a:solidFill>
          <a:ln/>
        </p:spPr>
      </p:sp>
      <p:sp>
        <p:nvSpPr>
          <p:cNvPr id="47" name="Shape 44"/>
          <p:cNvSpPr/>
          <p:nvPr/>
        </p:nvSpPr>
        <p:spPr>
          <a:xfrm>
            <a:off x="789601" y="5165010"/>
            <a:ext cx="5983567" cy="123798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</p:sp>
      <p:sp>
        <p:nvSpPr>
          <p:cNvPr id="48" name="Text 45"/>
          <p:cNvSpPr/>
          <p:nvPr/>
        </p:nvSpPr>
        <p:spPr>
          <a:xfrm>
            <a:off x="789601" y="5422078"/>
            <a:ext cx="504825" cy="152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Madeira</a:t>
            </a:r>
            <a:endParaRPr lang="en-US" sz="900" dirty="0"/>
          </a:p>
        </p:txBody>
      </p:sp>
      <p:sp>
        <p:nvSpPr>
          <p:cNvPr id="49" name="Text 46"/>
          <p:cNvSpPr/>
          <p:nvPr/>
        </p:nvSpPr>
        <p:spPr>
          <a:xfrm>
            <a:off x="6069346" y="5430738"/>
            <a:ext cx="780022" cy="1476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63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28,0 t · 12,7%</a:t>
            </a:r>
            <a:endParaRPr lang="en-US" sz="863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" name="Shape 47"/>
          <p:cNvSpPr/>
          <p:nvPr/>
        </p:nvSpPr>
        <p:spPr>
          <a:xfrm>
            <a:off x="789601" y="5597426"/>
            <a:ext cx="5983567" cy="123798"/>
          </a:xfrm>
          <a:prstGeom prst="roundRect">
            <a:avLst>
              <a:gd name="adj" fmla="val 50000"/>
            </a:avLst>
          </a:prstGeom>
          <a:solidFill>
            <a:srgbClr val="EFEDE7"/>
          </a:solidFill>
          <a:ln/>
        </p:spPr>
      </p:sp>
      <p:sp>
        <p:nvSpPr>
          <p:cNvPr id="51" name="Shape 48"/>
          <p:cNvSpPr/>
          <p:nvPr/>
        </p:nvSpPr>
        <p:spPr>
          <a:xfrm>
            <a:off x="789601" y="5597426"/>
            <a:ext cx="1453915" cy="123798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/>
        </p:spPr>
      </p:sp>
      <p:sp>
        <p:nvSpPr>
          <p:cNvPr id="53" name="Text 50"/>
          <p:cNvSpPr/>
          <p:nvPr/>
        </p:nvSpPr>
        <p:spPr>
          <a:xfrm>
            <a:off x="6069346" y="5863149"/>
            <a:ext cx="780022" cy="1476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63" b="1" dirty="0">
                <a:solidFill>
                  <a:schemeClr val="accent4">
                    <a:lumMod val="75000"/>
                  </a:scheme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25,0 t · 11,4%</a:t>
            </a:r>
            <a:endParaRPr lang="en-US" sz="863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4" name="Shape 51"/>
          <p:cNvSpPr/>
          <p:nvPr/>
        </p:nvSpPr>
        <p:spPr>
          <a:xfrm>
            <a:off x="789601" y="6029837"/>
            <a:ext cx="5983567" cy="123798"/>
          </a:xfrm>
          <a:prstGeom prst="roundRect">
            <a:avLst>
              <a:gd name="adj" fmla="val 50000"/>
            </a:avLst>
          </a:prstGeom>
          <a:solidFill>
            <a:srgbClr val="EFEDE7"/>
          </a:solidFill>
          <a:ln/>
        </p:spPr>
      </p:sp>
      <p:sp>
        <p:nvSpPr>
          <p:cNvPr id="55" name="Shape 52"/>
          <p:cNvSpPr/>
          <p:nvPr/>
        </p:nvSpPr>
        <p:spPr>
          <a:xfrm>
            <a:off x="789601" y="6029837"/>
            <a:ext cx="1298322" cy="123798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/>
        </p:spPr>
      </p:sp>
      <p:sp>
        <p:nvSpPr>
          <p:cNvPr id="56" name="Text 53"/>
          <p:cNvSpPr/>
          <p:nvPr/>
        </p:nvSpPr>
        <p:spPr>
          <a:xfrm>
            <a:off x="789601" y="6286905"/>
            <a:ext cx="399022" cy="152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Gesso</a:t>
            </a:r>
            <a:endParaRPr lang="en-US" sz="900" dirty="0"/>
          </a:p>
        </p:txBody>
      </p:sp>
      <p:sp>
        <p:nvSpPr>
          <p:cNvPr id="57" name="Text 54"/>
          <p:cNvSpPr/>
          <p:nvPr/>
        </p:nvSpPr>
        <p:spPr>
          <a:xfrm>
            <a:off x="6134695" y="6295565"/>
            <a:ext cx="714673" cy="1476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63" b="1" dirty="0">
                <a:solidFill>
                  <a:schemeClr val="accent5">
                    <a:lumMod val="75000"/>
                  </a:scheme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19,0 t · 8,6%</a:t>
            </a:r>
            <a:endParaRPr lang="en-US" sz="863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8" name="Shape 55"/>
          <p:cNvSpPr/>
          <p:nvPr/>
        </p:nvSpPr>
        <p:spPr>
          <a:xfrm>
            <a:off x="789601" y="6462252"/>
            <a:ext cx="5983567" cy="123798"/>
          </a:xfrm>
          <a:prstGeom prst="roundRect">
            <a:avLst>
              <a:gd name="adj" fmla="val 50000"/>
            </a:avLst>
          </a:prstGeom>
          <a:solidFill>
            <a:srgbClr val="EFEDE7"/>
          </a:solidFill>
          <a:ln/>
        </p:spPr>
      </p:sp>
      <p:sp>
        <p:nvSpPr>
          <p:cNvPr id="59" name="Shape 56"/>
          <p:cNvSpPr/>
          <p:nvPr/>
        </p:nvSpPr>
        <p:spPr>
          <a:xfrm>
            <a:off x="789601" y="6462252"/>
            <a:ext cx="987272" cy="123798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</p:sp>
      <p:sp>
        <p:nvSpPr>
          <p:cNvPr id="60" name="Text 57"/>
          <p:cNvSpPr/>
          <p:nvPr/>
        </p:nvSpPr>
        <p:spPr>
          <a:xfrm>
            <a:off x="789601" y="6719320"/>
            <a:ext cx="447459" cy="152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Rejeito</a:t>
            </a:r>
            <a:endParaRPr lang="en-US" sz="900" dirty="0"/>
          </a:p>
        </p:txBody>
      </p:sp>
      <p:sp>
        <p:nvSpPr>
          <p:cNvPr id="61" name="Text 58"/>
          <p:cNvSpPr/>
          <p:nvPr/>
        </p:nvSpPr>
        <p:spPr>
          <a:xfrm>
            <a:off x="6069481" y="6727975"/>
            <a:ext cx="779886" cy="1476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6E747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33,0 t · 15,0%</a:t>
            </a:r>
            <a:endParaRPr lang="en-US" sz="863" dirty="0"/>
          </a:p>
        </p:txBody>
      </p:sp>
      <p:sp>
        <p:nvSpPr>
          <p:cNvPr id="62" name="Shape 59"/>
          <p:cNvSpPr/>
          <p:nvPr/>
        </p:nvSpPr>
        <p:spPr>
          <a:xfrm>
            <a:off x="789601" y="6894663"/>
            <a:ext cx="5983567" cy="123798"/>
          </a:xfrm>
          <a:prstGeom prst="roundRect">
            <a:avLst>
              <a:gd name="adj" fmla="val 50000"/>
            </a:avLst>
          </a:prstGeom>
          <a:solidFill>
            <a:srgbClr val="EFEDE7"/>
          </a:solidFill>
          <a:ln/>
        </p:spPr>
      </p:sp>
      <p:sp>
        <p:nvSpPr>
          <p:cNvPr id="63" name="Shape 60"/>
          <p:cNvSpPr/>
          <p:nvPr/>
        </p:nvSpPr>
        <p:spPr>
          <a:xfrm>
            <a:off x="789601" y="6894663"/>
            <a:ext cx="1717206" cy="123798"/>
          </a:xfrm>
          <a:prstGeom prst="roundRect">
            <a:avLst>
              <a:gd name="adj" fmla="val 50000"/>
            </a:avLst>
          </a:prstGeom>
          <a:solidFill>
            <a:srgbClr val="6E747A"/>
          </a:solidFill>
          <a:ln/>
        </p:spPr>
      </p:sp>
      <p:sp>
        <p:nvSpPr>
          <p:cNvPr id="64" name="Text 61"/>
          <p:cNvSpPr/>
          <p:nvPr/>
        </p:nvSpPr>
        <p:spPr>
          <a:xfrm>
            <a:off x="514269" y="7446141"/>
            <a:ext cx="6082665" cy="40394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>
              <a:lnSpc>
                <a:spcPct val="160000"/>
              </a:lnSpc>
            </a:pPr>
            <a:r>
              <a:rPr lang="pt-BR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As cargas Mix passam por triagem em unidade licenciada, permitindo a recuperação dos materiais recicláveis e reduzindo significativamente o volume destinado a aterro.</a:t>
            </a:r>
            <a:endParaRPr lang="en-US" sz="900" dirty="0"/>
          </a:p>
        </p:txBody>
      </p:sp>
      <p:sp>
        <p:nvSpPr>
          <p:cNvPr id="65" name="Shape 62"/>
          <p:cNvSpPr/>
          <p:nvPr/>
        </p:nvSpPr>
        <p:spPr>
          <a:xfrm>
            <a:off x="514269" y="10106918"/>
            <a:ext cx="6534231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66" name="Text 63"/>
          <p:cNvSpPr/>
          <p:nvPr/>
        </p:nvSpPr>
        <p:spPr>
          <a:xfrm>
            <a:off x="514269" y="10229766"/>
            <a:ext cx="3080742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GESTÃO DE RESÍDUOS</a:t>
            </a:r>
            <a:endParaRPr lang="en-US" sz="675" dirty="0"/>
          </a:p>
        </p:txBody>
      </p:sp>
      <p:sp>
        <p:nvSpPr>
          <p:cNvPr id="67" name="Text 64"/>
          <p:cNvSpPr/>
          <p:nvPr/>
        </p:nvSpPr>
        <p:spPr>
          <a:xfrm>
            <a:off x="4064902" y="10229766"/>
            <a:ext cx="2052637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CONSTRUTORA SANCHO · MAIO 2026</a:t>
            </a:r>
            <a:endParaRPr lang="en-US" sz="675" dirty="0"/>
          </a:p>
        </p:txBody>
      </p:sp>
      <p:sp>
        <p:nvSpPr>
          <p:cNvPr id="68" name="Text 65"/>
          <p:cNvSpPr/>
          <p:nvPr/>
        </p:nvSpPr>
        <p:spPr>
          <a:xfrm>
            <a:off x="6680759" y="10229766"/>
            <a:ext cx="443941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06 / 13</a:t>
            </a:r>
            <a:endParaRPr lang="en-US" sz="675" dirty="0"/>
          </a:p>
        </p:txBody>
      </p:sp>
      <p:sp>
        <p:nvSpPr>
          <p:cNvPr id="69" name="Text 15"/>
          <p:cNvSpPr/>
          <p:nvPr/>
        </p:nvSpPr>
        <p:spPr>
          <a:xfrm>
            <a:off x="789601" y="5852521"/>
            <a:ext cx="2074664" cy="1571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Recicláveis · Metal/Papel/Plástico</a:t>
            </a:r>
            <a:endParaRPr lang="en-US" sz="938" dirty="0"/>
          </a:p>
        </p:txBody>
      </p:sp>
    </p:spTree>
    <p:extLst>
      <p:ext uri="{BB962C8B-B14F-4D97-AF65-F5344CB8AC3E}">
        <p14:creationId xmlns:p14="http://schemas.microsoft.com/office/powerpoint/2010/main" val="211423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23262A">
              <a:alpha val="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608711" y="1123878"/>
            <a:ext cx="2935263" cy="16382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674"/>
              </a:lnSpc>
              <a:buNone/>
            </a:pPr>
            <a:r>
              <a:rPr lang="en-US" sz="15750" b="1" dirty="0">
                <a:solidFill>
                  <a:srgbClr val="23262A">
                    <a:alpha val="5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07</a:t>
            </a:r>
            <a:endParaRPr lang="en-US" sz="15750" dirty="0"/>
          </a:p>
        </p:txBody>
      </p:sp>
      <p:sp>
        <p:nvSpPr>
          <p:cNvPr id="5" name="Text 3"/>
          <p:cNvSpPr/>
          <p:nvPr/>
        </p:nvSpPr>
        <p:spPr>
          <a:xfrm>
            <a:off x="514246" y="476250"/>
            <a:ext cx="4400475" cy="133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333"/>
              </a:lnSpc>
              <a:buNone/>
            </a:pPr>
            <a:r>
              <a:rPr lang="en-US" sz="750" b="1" kern="0" spc="150" dirty="0">
                <a:solidFill>
                  <a:srgbClr val="C57E1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GOVERNANÇA DE DADOS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514246" y="666682"/>
            <a:ext cx="4400475" cy="290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en-US" sz="2200" kern="0" spc="20" dirty="0">
                <a:solidFill>
                  <a:srgbClr val="23262A"/>
                </a:solidFill>
                <a:latin typeface="Archivo Condensed ExtraBold" pitchFamily="2" charset="0"/>
                <a:ea typeface="Archivo" pitchFamily="34" charset="-122"/>
                <a:cs typeface="Archivo Condensed ExtraBold" pitchFamily="2" charset="0"/>
              </a:rPr>
              <a:t>CADEIA DE RASTREABILIDADE</a:t>
            </a:r>
          </a:p>
        </p:txBody>
      </p:sp>
      <p:sp>
        <p:nvSpPr>
          <p:cNvPr id="7" name="Text 5"/>
          <p:cNvSpPr/>
          <p:nvPr/>
        </p:nvSpPr>
        <p:spPr>
          <a:xfrm>
            <a:off x="514246" y="1033228"/>
            <a:ext cx="4120445" cy="395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938" dirty="0">
                <a:solidFill>
                  <a:srgbClr val="3C404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100% dos resíduos gerenciados possuem documentação e rastreabilidade desde a coleta até a destinação final.</a:t>
            </a:r>
            <a:endParaRPr lang="en-US" sz="938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089" y="1104711"/>
            <a:ext cx="998501" cy="285705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14246" y="1561793"/>
            <a:ext cx="609519" cy="28525"/>
          </a:xfrm>
          <a:prstGeom prst="rect">
            <a:avLst/>
          </a:prstGeom>
          <a:solidFill>
            <a:srgbClr val="EE9A2E"/>
          </a:solidFill>
          <a:ln/>
        </p:spPr>
      </p:sp>
      <p:sp>
        <p:nvSpPr>
          <p:cNvPr id="10" name="Shape 7"/>
          <p:cNvSpPr/>
          <p:nvPr/>
        </p:nvSpPr>
        <p:spPr>
          <a:xfrm>
            <a:off x="500296" y="1914133"/>
            <a:ext cx="1893806" cy="953289"/>
          </a:xfrm>
          <a:prstGeom prst="roundRect">
            <a:avLst>
              <a:gd name="adj" fmla="val 11990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11895" y="2092726"/>
            <a:ext cx="1200191" cy="1409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5040"/>
              </a:lnSpc>
              <a:buNone/>
            </a:pPr>
            <a:r>
              <a:rPr lang="en-US" sz="675" b="1" kern="0" spc="68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CTRS EMITIDOS</a:t>
            </a:r>
            <a:endParaRPr lang="en-US" sz="675" dirty="0"/>
          </a:p>
        </p:txBody>
      </p:sp>
      <p:sp>
        <p:nvSpPr>
          <p:cNvPr id="12" name="Text 9"/>
          <p:cNvSpPr/>
          <p:nvPr/>
        </p:nvSpPr>
        <p:spPr>
          <a:xfrm>
            <a:off x="711895" y="2281242"/>
            <a:ext cx="1200191" cy="3428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1826"/>
              </a:lnSpc>
              <a:buNone/>
            </a:pPr>
            <a:r>
              <a:rPr lang="en-US" sz="24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184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2857651" y="1914133"/>
            <a:ext cx="1893946" cy="953289"/>
          </a:xfrm>
          <a:prstGeom prst="roundRect">
            <a:avLst>
              <a:gd name="adj" fmla="val 11990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062994" y="1996843"/>
            <a:ext cx="1200303" cy="2437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700" b="1" kern="0" spc="68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EQUIPAMENTOS RASTREADOS</a:t>
            </a:r>
            <a:endParaRPr lang="en-US" sz="700" dirty="0"/>
          </a:p>
        </p:txBody>
      </p:sp>
      <p:sp>
        <p:nvSpPr>
          <p:cNvPr id="15" name="Text 12"/>
          <p:cNvSpPr/>
          <p:nvPr/>
        </p:nvSpPr>
        <p:spPr>
          <a:xfrm>
            <a:off x="3062994" y="2384069"/>
            <a:ext cx="1200303" cy="3428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1826"/>
              </a:lnSpc>
              <a:buNone/>
            </a:pPr>
            <a:r>
              <a:rPr lang="en-US" sz="24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184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5154644" y="1914133"/>
            <a:ext cx="1893946" cy="953289"/>
          </a:xfrm>
          <a:prstGeom prst="roundRect">
            <a:avLst>
              <a:gd name="adj" fmla="val 11990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397032" y="1996843"/>
            <a:ext cx="1200303" cy="2437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700" b="1" kern="0" spc="68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EQUIPAMENTOS COLETADOS</a:t>
            </a:r>
            <a:endParaRPr lang="en-US" sz="700" dirty="0"/>
          </a:p>
        </p:txBody>
      </p:sp>
      <p:sp>
        <p:nvSpPr>
          <p:cNvPr id="21" name="Text 18"/>
          <p:cNvSpPr/>
          <p:nvPr/>
        </p:nvSpPr>
        <p:spPr>
          <a:xfrm>
            <a:off x="5397032" y="2384069"/>
            <a:ext cx="1200303" cy="3428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1826"/>
              </a:lnSpc>
              <a:buNone/>
            </a:pPr>
            <a:r>
              <a:rPr lang="en-US" sz="24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312</a:t>
            </a:r>
            <a:endParaRPr lang="en-US" sz="2400" dirty="0"/>
          </a:p>
        </p:txBody>
      </p:sp>
      <p:sp>
        <p:nvSpPr>
          <p:cNvPr id="22" name="Shape 19"/>
          <p:cNvSpPr/>
          <p:nvPr/>
        </p:nvSpPr>
        <p:spPr>
          <a:xfrm>
            <a:off x="514246" y="3076909"/>
            <a:ext cx="3794892" cy="3532413"/>
          </a:xfrm>
          <a:prstGeom prst="roundRect">
            <a:avLst>
              <a:gd name="adj" fmla="val 3505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69058" y="3312666"/>
            <a:ext cx="3613795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375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TRILHA DOCUMENTAL</a:t>
            </a:r>
            <a:endParaRPr lang="en-US" sz="713" dirty="0"/>
          </a:p>
        </p:txBody>
      </p:sp>
      <p:sp>
        <p:nvSpPr>
          <p:cNvPr id="24" name="Shape 21"/>
          <p:cNvSpPr/>
          <p:nvPr/>
        </p:nvSpPr>
        <p:spPr>
          <a:xfrm>
            <a:off x="769058" y="4143848"/>
            <a:ext cx="3285268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25" name="Shape 22"/>
          <p:cNvSpPr/>
          <p:nvPr/>
        </p:nvSpPr>
        <p:spPr>
          <a:xfrm>
            <a:off x="769058" y="3744944"/>
            <a:ext cx="247596" cy="247596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26" name="Text 23"/>
          <p:cNvSpPr/>
          <p:nvPr/>
        </p:nvSpPr>
        <p:spPr>
          <a:xfrm>
            <a:off x="730958" y="3744944"/>
            <a:ext cx="323796" cy="2856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1149923" y="3707850"/>
            <a:ext cx="2677749" cy="3598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991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Emissão do CTR (Controle de Transporte de Resíduos)</a:t>
            </a:r>
            <a:endParaRPr lang="en-US" sz="975" dirty="0"/>
          </a:p>
        </p:txBody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82948" y="3783053"/>
            <a:ext cx="171378" cy="171378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769058" y="4701277"/>
            <a:ext cx="3285268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30" name="Shape 26"/>
          <p:cNvSpPr/>
          <p:nvPr/>
        </p:nvSpPr>
        <p:spPr>
          <a:xfrm>
            <a:off x="769058" y="4302373"/>
            <a:ext cx="247596" cy="247596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31" name="Text 27"/>
          <p:cNvSpPr/>
          <p:nvPr/>
        </p:nvSpPr>
        <p:spPr>
          <a:xfrm>
            <a:off x="730958" y="4302373"/>
            <a:ext cx="323796" cy="2856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900" dirty="0"/>
          </a:p>
        </p:txBody>
      </p:sp>
      <p:sp>
        <p:nvSpPr>
          <p:cNvPr id="32" name="Text 28"/>
          <p:cNvSpPr/>
          <p:nvPr/>
        </p:nvSpPr>
        <p:spPr>
          <a:xfrm>
            <a:off x="1149923" y="4265279"/>
            <a:ext cx="2677749" cy="3598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991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Coleta, pesagem e registro fotográfico da carga</a:t>
            </a:r>
            <a:endParaRPr lang="en-US" sz="975" dirty="0"/>
          </a:p>
        </p:txBody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82948" y="4340482"/>
            <a:ext cx="171378" cy="171378"/>
          </a:xfrm>
          <a:prstGeom prst="rect">
            <a:avLst/>
          </a:prstGeom>
        </p:spPr>
      </p:pic>
      <p:sp>
        <p:nvSpPr>
          <p:cNvPr id="34" name="Shape 29"/>
          <p:cNvSpPr/>
          <p:nvPr/>
        </p:nvSpPr>
        <p:spPr>
          <a:xfrm>
            <a:off x="769058" y="5258706"/>
            <a:ext cx="3285268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35" name="Shape 30"/>
          <p:cNvSpPr/>
          <p:nvPr/>
        </p:nvSpPr>
        <p:spPr>
          <a:xfrm>
            <a:off x="769058" y="4859802"/>
            <a:ext cx="247596" cy="247596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36" name="Text 31"/>
          <p:cNvSpPr/>
          <p:nvPr/>
        </p:nvSpPr>
        <p:spPr>
          <a:xfrm>
            <a:off x="730958" y="4859802"/>
            <a:ext cx="323796" cy="2856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900" dirty="0"/>
          </a:p>
        </p:txBody>
      </p:sp>
      <p:sp>
        <p:nvSpPr>
          <p:cNvPr id="37" name="Text 32"/>
          <p:cNvSpPr/>
          <p:nvPr/>
        </p:nvSpPr>
        <p:spPr>
          <a:xfrm>
            <a:off x="1149923" y="4822708"/>
            <a:ext cx="2677749" cy="3598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991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Manifesto de transporte até a unidade destinatária</a:t>
            </a:r>
            <a:endParaRPr lang="en-US" sz="975" dirty="0"/>
          </a:p>
        </p:txBody>
      </p:sp>
      <p:pic>
        <p:nvPicPr>
          <p:cNvPr id="38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82948" y="4897911"/>
            <a:ext cx="171378" cy="171378"/>
          </a:xfrm>
          <a:prstGeom prst="rect">
            <a:avLst/>
          </a:prstGeom>
        </p:spPr>
      </p:pic>
      <p:sp>
        <p:nvSpPr>
          <p:cNvPr id="39" name="Shape 33"/>
          <p:cNvSpPr/>
          <p:nvPr/>
        </p:nvSpPr>
        <p:spPr>
          <a:xfrm>
            <a:off x="769058" y="5816135"/>
            <a:ext cx="3285268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40" name="Shape 34"/>
          <p:cNvSpPr/>
          <p:nvPr/>
        </p:nvSpPr>
        <p:spPr>
          <a:xfrm>
            <a:off x="769058" y="5417231"/>
            <a:ext cx="247596" cy="247596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41" name="Text 35"/>
          <p:cNvSpPr/>
          <p:nvPr/>
        </p:nvSpPr>
        <p:spPr>
          <a:xfrm>
            <a:off x="730958" y="5417231"/>
            <a:ext cx="323796" cy="2856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900" dirty="0"/>
          </a:p>
        </p:txBody>
      </p:sp>
      <p:sp>
        <p:nvSpPr>
          <p:cNvPr id="42" name="Text 36"/>
          <p:cNvSpPr/>
          <p:nvPr/>
        </p:nvSpPr>
        <p:spPr>
          <a:xfrm>
            <a:off x="1149923" y="5380137"/>
            <a:ext cx="2677749" cy="3598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991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Comprovante de destinação e recebimento (MTR/CDF)</a:t>
            </a:r>
            <a:endParaRPr lang="en-US" sz="975" dirty="0"/>
          </a:p>
        </p:txBody>
      </p:sp>
      <p:pic>
        <p:nvPicPr>
          <p:cNvPr id="43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82948" y="5455340"/>
            <a:ext cx="171378" cy="171378"/>
          </a:xfrm>
          <a:prstGeom prst="rect">
            <a:avLst/>
          </a:prstGeom>
        </p:spPr>
      </p:pic>
      <p:sp>
        <p:nvSpPr>
          <p:cNvPr id="44" name="Shape 37"/>
          <p:cNvSpPr/>
          <p:nvPr/>
        </p:nvSpPr>
        <p:spPr>
          <a:xfrm>
            <a:off x="769058" y="5974660"/>
            <a:ext cx="247596" cy="247596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45" name="Text 38"/>
          <p:cNvSpPr/>
          <p:nvPr/>
        </p:nvSpPr>
        <p:spPr>
          <a:xfrm>
            <a:off x="730958" y="5974660"/>
            <a:ext cx="323796" cy="2856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900" dirty="0"/>
          </a:p>
        </p:txBody>
      </p:sp>
      <p:sp>
        <p:nvSpPr>
          <p:cNvPr id="46" name="Text 39"/>
          <p:cNvSpPr/>
          <p:nvPr/>
        </p:nvSpPr>
        <p:spPr>
          <a:xfrm>
            <a:off x="1149923" y="5937565"/>
            <a:ext cx="2677749" cy="3598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991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Certificado de valorização e indicadores consolidados</a:t>
            </a:r>
            <a:endParaRPr lang="en-US" sz="975" dirty="0"/>
          </a:p>
        </p:txBody>
      </p:sp>
      <p:pic>
        <p:nvPicPr>
          <p:cNvPr id="47" name="Image 5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82948" y="6012769"/>
            <a:ext cx="171378" cy="171378"/>
          </a:xfrm>
          <a:prstGeom prst="rect">
            <a:avLst/>
          </a:prstGeom>
        </p:spPr>
      </p:pic>
      <p:sp>
        <p:nvSpPr>
          <p:cNvPr id="48" name="Shape 40"/>
          <p:cNvSpPr/>
          <p:nvPr/>
        </p:nvSpPr>
        <p:spPr>
          <a:xfrm>
            <a:off x="4518625" y="3076909"/>
            <a:ext cx="2529965" cy="3532413"/>
          </a:xfrm>
          <a:prstGeom prst="roundRect">
            <a:avLst>
              <a:gd name="adj" fmla="val 4894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49" name="Text 41"/>
          <p:cNvSpPr/>
          <p:nvPr/>
        </p:nvSpPr>
        <p:spPr>
          <a:xfrm>
            <a:off x="5230794" y="3780685"/>
            <a:ext cx="1101085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78375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CONSULTA ONLINE</a:t>
            </a:r>
            <a:endParaRPr lang="en-US" sz="713" dirty="0"/>
          </a:p>
        </p:txBody>
      </p:sp>
      <p:sp>
        <p:nvSpPr>
          <p:cNvPr id="50" name="Text 42"/>
          <p:cNvSpPr/>
          <p:nvPr/>
        </p:nvSpPr>
        <p:spPr>
          <a:xfrm>
            <a:off x="4735337" y="5585564"/>
            <a:ext cx="2096542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10880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Acesse os documentos rastreáveis na plataforma </a:t>
            </a:r>
            <a:r>
              <a:rPr lang="en-US" sz="900" b="1" dirty="0">
                <a:solidFill>
                  <a:srgbClr val="EE9A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</a:t>
            </a:r>
            <a:endParaRPr lang="en-US" sz="900" dirty="0">
              <a:solidFill>
                <a:srgbClr val="EE9A2E"/>
              </a:solidFill>
            </a:endParaRPr>
          </a:p>
        </p:txBody>
      </p:sp>
      <p:sp>
        <p:nvSpPr>
          <p:cNvPr id="51" name="Shape 43"/>
          <p:cNvSpPr/>
          <p:nvPr/>
        </p:nvSpPr>
        <p:spPr>
          <a:xfrm>
            <a:off x="514246" y="6818809"/>
            <a:ext cx="6534344" cy="832310"/>
          </a:xfrm>
          <a:prstGeom prst="roundRect">
            <a:avLst>
              <a:gd name="adj" fmla="val 14877"/>
            </a:avLst>
          </a:prstGeom>
          <a:solidFill>
            <a:srgbClr val="23262A"/>
          </a:solidFill>
          <a:ln/>
        </p:spPr>
      </p:sp>
      <p:sp>
        <p:nvSpPr>
          <p:cNvPr id="52" name="Shape 44"/>
          <p:cNvSpPr/>
          <p:nvPr/>
        </p:nvSpPr>
        <p:spPr>
          <a:xfrm>
            <a:off x="780897" y="7034947"/>
            <a:ext cx="400032" cy="400032"/>
          </a:xfrm>
          <a:prstGeom prst="roundRect">
            <a:avLst>
              <a:gd name="adj" fmla="val 26192"/>
            </a:avLst>
          </a:prstGeom>
          <a:solidFill>
            <a:srgbClr val="EE9A2E"/>
          </a:solidFill>
          <a:ln/>
        </p:spPr>
      </p:sp>
      <p:pic>
        <p:nvPicPr>
          <p:cNvPr id="53" name="Image 6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76169" y="7130220"/>
            <a:ext cx="209487" cy="209487"/>
          </a:xfrm>
          <a:prstGeom prst="rect">
            <a:avLst/>
          </a:prstGeom>
        </p:spPr>
      </p:pic>
      <p:sp>
        <p:nvSpPr>
          <p:cNvPr id="54" name="Text 45"/>
          <p:cNvSpPr/>
          <p:nvPr/>
        </p:nvSpPr>
        <p:spPr>
          <a:xfrm>
            <a:off x="1352306" y="7028295"/>
            <a:ext cx="5592522" cy="4514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350"/>
              </a:lnSpc>
              <a:buNone/>
            </a:pPr>
            <a:r>
              <a:rPr lang="en-US" sz="1050" dirty="0">
                <a:solidFill>
                  <a:srgbClr val="FFFFFF">
                    <a:alpha val="92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Todos os dados apresentados possuem rastreabilidade operacional e documental através da plataforma Gestão 90+.</a:t>
            </a:r>
            <a:endParaRPr lang="en-US" sz="1050" dirty="0"/>
          </a:p>
        </p:txBody>
      </p:sp>
      <p:sp>
        <p:nvSpPr>
          <p:cNvPr id="55" name="Shape 46"/>
          <p:cNvSpPr/>
          <p:nvPr/>
        </p:nvSpPr>
        <p:spPr>
          <a:xfrm>
            <a:off x="514246" y="10108474"/>
            <a:ext cx="6534344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56" name="Text 47"/>
          <p:cNvSpPr/>
          <p:nvPr/>
        </p:nvSpPr>
        <p:spPr>
          <a:xfrm>
            <a:off x="514246" y="10229903"/>
            <a:ext cx="3080742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GESTÃO DE RESÍDUOS</a:t>
            </a:r>
            <a:endParaRPr lang="en-US" sz="675" dirty="0"/>
          </a:p>
        </p:txBody>
      </p:sp>
      <p:sp>
        <p:nvSpPr>
          <p:cNvPr id="57" name="Text 48"/>
          <p:cNvSpPr/>
          <p:nvPr/>
        </p:nvSpPr>
        <p:spPr>
          <a:xfrm>
            <a:off x="4064925" y="10229903"/>
            <a:ext cx="2052588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CONSTRUTORA SANCHO · MAIO 2026</a:t>
            </a:r>
            <a:endParaRPr lang="en-US" sz="675" dirty="0"/>
          </a:p>
        </p:txBody>
      </p:sp>
      <p:sp>
        <p:nvSpPr>
          <p:cNvPr id="58" name="Text 49"/>
          <p:cNvSpPr/>
          <p:nvPr/>
        </p:nvSpPr>
        <p:spPr>
          <a:xfrm>
            <a:off x="6680804" y="10229903"/>
            <a:ext cx="443986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07 / 13</a:t>
            </a:r>
            <a:endParaRPr lang="en-US" sz="675" dirty="0"/>
          </a:p>
        </p:txBody>
      </p:sp>
      <p:pic>
        <p:nvPicPr>
          <p:cNvPr id="59" name="Image 2" descr="preencoded.png"/>
          <p:cNvPicPr>
            <a:picLocks noChangeAspect="1"/>
          </p:cNvPicPr>
          <p:nvPr/>
        </p:nvPicPr>
        <p:blipFill>
          <a:blip r:embed="rId14">
            <a:alphaModFix amt="92000"/>
          </a:blip>
          <a:stretch>
            <a:fillRect/>
          </a:stretch>
        </p:blipFill>
        <p:spPr>
          <a:xfrm>
            <a:off x="6069486" y="7339707"/>
            <a:ext cx="1369856" cy="856161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822" y="3907976"/>
            <a:ext cx="1709982" cy="17099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769" cy="10696547"/>
          </a:xfrm>
          <a:prstGeom prst="rect">
            <a:avLst/>
          </a:prstGeom>
          <a:ln/>
          <a:effectLst>
            <a:outerShdw blurRad="323850" dist="76200" dir="5400000" algn="bl" rotWithShape="0">
              <a:srgbClr val="000000">
                <a:alpha val="20000"/>
              </a:srgbClr>
            </a:outerShdw>
          </a:effectLst>
        </p:spPr>
      </p:sp>
      <p:sp>
        <p:nvSpPr>
          <p:cNvPr id="3" name="Text 1"/>
          <p:cNvSpPr/>
          <p:nvPr/>
        </p:nvSpPr>
        <p:spPr>
          <a:xfrm>
            <a:off x="4608666" y="1123922"/>
            <a:ext cx="2935188" cy="16382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15750" b="1" dirty="0">
                <a:solidFill>
                  <a:srgbClr val="23262A">
                    <a:alpha val="5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08</a:t>
            </a:r>
            <a:endParaRPr lang="en-US" sz="15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863" y="633468"/>
            <a:ext cx="998637" cy="2857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14269" y="1442954"/>
            <a:ext cx="7187654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QUE O RESÍDUO SE TORNOU</a:t>
            </a:r>
            <a:endParaRPr lang="en-US" sz="713" dirty="0"/>
          </a:p>
        </p:txBody>
      </p:sp>
      <p:sp>
        <p:nvSpPr>
          <p:cNvPr id="9" name="Shape 6"/>
          <p:cNvSpPr/>
          <p:nvPr/>
        </p:nvSpPr>
        <p:spPr>
          <a:xfrm>
            <a:off x="514269" y="1685818"/>
            <a:ext cx="3190875" cy="1117293"/>
          </a:xfrm>
          <a:prstGeom prst="roundRect">
            <a:avLst>
              <a:gd name="adj" fmla="val 11083"/>
            </a:avLst>
          </a:prstGeom>
          <a:solidFill>
            <a:srgbClr val="F7F5F1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22928" y="1694473"/>
            <a:ext cx="47625" cy="10999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</p:sp>
      <p:sp>
        <p:nvSpPr>
          <p:cNvPr id="11" name="Shape 8"/>
          <p:cNvSpPr/>
          <p:nvPr/>
        </p:nvSpPr>
        <p:spPr>
          <a:xfrm>
            <a:off x="732370" y="1899182"/>
            <a:ext cx="95250" cy="95250"/>
          </a:xfrm>
          <a:prstGeom prst="roundRect">
            <a:avLst>
              <a:gd name="adj" fmla="val 30000"/>
            </a:avLst>
          </a:prstGeom>
          <a:solidFill>
            <a:schemeClr val="accent6">
              <a:lumMod val="60000"/>
              <a:lumOff val="40000"/>
            </a:schemeClr>
          </a:solidFill>
          <a:ln/>
        </p:spPr>
      </p:sp>
      <p:sp>
        <p:nvSpPr>
          <p:cNvPr id="12" name="Text 9"/>
          <p:cNvSpPr/>
          <p:nvPr/>
        </p:nvSpPr>
        <p:spPr>
          <a:xfrm>
            <a:off x="903793" y="1884164"/>
            <a:ext cx="1126521" cy="159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7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CLASSE A · MINERAL</a:t>
            </a:r>
            <a:endParaRPr lang="en-US" sz="713" dirty="0"/>
          </a:p>
        </p:txBody>
      </p:sp>
      <p:sp>
        <p:nvSpPr>
          <p:cNvPr id="13" name="Text 10"/>
          <p:cNvSpPr/>
          <p:nvPr/>
        </p:nvSpPr>
        <p:spPr>
          <a:xfrm>
            <a:off x="3086966" y="1884973"/>
            <a:ext cx="476277" cy="161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724,1 t</a:t>
            </a:r>
            <a:endParaRPr lang="en-US" sz="975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32370" y="2132572"/>
            <a:ext cx="190500" cy="1905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15079" y="2132842"/>
            <a:ext cx="2017960" cy="228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25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Agregado Reciclado</a:t>
            </a:r>
            <a:endParaRPr lang="en-US" sz="1425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 12"/>
          <p:cNvSpPr/>
          <p:nvPr/>
        </p:nvSpPr>
        <p:spPr>
          <a:xfrm>
            <a:off x="732370" y="2470007"/>
            <a:ext cx="1561654" cy="1679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788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Usina de Reciclagem · Britagem</a:t>
            </a:r>
            <a:endParaRPr lang="en-US" sz="788" dirty="0"/>
          </a:p>
        </p:txBody>
      </p:sp>
      <p:sp>
        <p:nvSpPr>
          <p:cNvPr id="17" name="Shape 13"/>
          <p:cNvSpPr/>
          <p:nvPr/>
        </p:nvSpPr>
        <p:spPr>
          <a:xfrm>
            <a:off x="2835987" y="2446869"/>
            <a:ext cx="651055" cy="176158"/>
          </a:xfrm>
          <a:prstGeom prst="roundRect">
            <a:avLst>
              <a:gd name="adj" fmla="val 50000"/>
            </a:avLst>
          </a:prstGeom>
          <a:solidFill>
            <a:srgbClr val="E7F3EB"/>
          </a:solidFill>
          <a:ln/>
        </p:spPr>
      </p:sp>
      <p:sp>
        <p:nvSpPr>
          <p:cNvPr id="18" name="Text 14"/>
          <p:cNvSpPr/>
          <p:nvPr/>
        </p:nvSpPr>
        <p:spPr>
          <a:xfrm>
            <a:off x="2921712" y="2494494"/>
            <a:ext cx="555805" cy="1190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38" b="1" kern="0" spc="38" dirty="0">
                <a:solidFill>
                  <a:srgbClr val="1E5B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CONFORME</a:t>
            </a:r>
            <a:endParaRPr lang="en-US" sz="638" dirty="0"/>
          </a:p>
        </p:txBody>
      </p:sp>
      <p:sp>
        <p:nvSpPr>
          <p:cNvPr id="19" name="Shape 15"/>
          <p:cNvSpPr/>
          <p:nvPr/>
        </p:nvSpPr>
        <p:spPr>
          <a:xfrm>
            <a:off x="3857490" y="1685818"/>
            <a:ext cx="3191010" cy="1117293"/>
          </a:xfrm>
          <a:prstGeom prst="roundRect">
            <a:avLst>
              <a:gd name="adj" fmla="val 11083"/>
            </a:avLst>
          </a:prstGeom>
          <a:solidFill>
            <a:srgbClr val="F7F5F1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3866149" y="1694473"/>
            <a:ext cx="47625" cy="10999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</p:sp>
      <p:sp>
        <p:nvSpPr>
          <p:cNvPr id="21" name="Shape 17"/>
          <p:cNvSpPr/>
          <p:nvPr/>
        </p:nvSpPr>
        <p:spPr>
          <a:xfrm>
            <a:off x="4075591" y="1899182"/>
            <a:ext cx="95250" cy="95250"/>
          </a:xfrm>
          <a:prstGeom prst="roundRect">
            <a:avLst>
              <a:gd name="adj" fmla="val 30000"/>
            </a:avLst>
          </a:prstGeom>
          <a:solidFill>
            <a:schemeClr val="accent2">
              <a:lumMod val="60000"/>
              <a:lumOff val="40000"/>
            </a:schemeClr>
          </a:solidFill>
          <a:ln/>
        </p:spPr>
      </p:sp>
      <p:sp>
        <p:nvSpPr>
          <p:cNvPr id="22" name="Text 18"/>
          <p:cNvSpPr/>
          <p:nvPr/>
        </p:nvSpPr>
        <p:spPr>
          <a:xfrm>
            <a:off x="4247013" y="1884164"/>
            <a:ext cx="550150" cy="159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7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MADEIRA</a:t>
            </a:r>
            <a:endParaRPr lang="en-US" sz="713" dirty="0"/>
          </a:p>
        </p:txBody>
      </p:sp>
      <p:sp>
        <p:nvSpPr>
          <p:cNvPr id="23" name="Text 19"/>
          <p:cNvSpPr/>
          <p:nvPr/>
        </p:nvSpPr>
        <p:spPr>
          <a:xfrm>
            <a:off x="6430322" y="1884973"/>
            <a:ext cx="476277" cy="161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174,8 t</a:t>
            </a:r>
            <a:endParaRPr lang="en-US" sz="975" dirty="0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075591" y="2132572"/>
            <a:ext cx="190500" cy="190500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4058299" y="2132842"/>
            <a:ext cx="2308622" cy="228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25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Valorização Energética</a:t>
            </a:r>
            <a:endParaRPr lang="en-US" sz="1425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 21"/>
          <p:cNvSpPr/>
          <p:nvPr/>
        </p:nvSpPr>
        <p:spPr>
          <a:xfrm>
            <a:off x="4075591" y="2470007"/>
            <a:ext cx="1997571" cy="1679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788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Central de Biomassa · Coprocessamento</a:t>
            </a:r>
            <a:endParaRPr lang="en-US" sz="788" dirty="0"/>
          </a:p>
        </p:txBody>
      </p:sp>
      <p:sp>
        <p:nvSpPr>
          <p:cNvPr id="27" name="Shape 22"/>
          <p:cNvSpPr/>
          <p:nvPr/>
        </p:nvSpPr>
        <p:spPr>
          <a:xfrm>
            <a:off x="6179344" y="2446869"/>
            <a:ext cx="651055" cy="176158"/>
          </a:xfrm>
          <a:prstGeom prst="roundRect">
            <a:avLst>
              <a:gd name="adj" fmla="val 50000"/>
            </a:avLst>
          </a:prstGeom>
          <a:solidFill>
            <a:srgbClr val="E7F3EB"/>
          </a:solidFill>
          <a:ln/>
        </p:spPr>
      </p:sp>
      <p:sp>
        <p:nvSpPr>
          <p:cNvPr id="28" name="Text 23"/>
          <p:cNvSpPr/>
          <p:nvPr/>
        </p:nvSpPr>
        <p:spPr>
          <a:xfrm>
            <a:off x="6265069" y="2494494"/>
            <a:ext cx="555805" cy="1190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38" b="1" kern="0" spc="38" dirty="0">
                <a:solidFill>
                  <a:srgbClr val="1E5B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CONFORME</a:t>
            </a:r>
            <a:endParaRPr lang="en-US" sz="638" dirty="0"/>
          </a:p>
        </p:txBody>
      </p:sp>
      <p:sp>
        <p:nvSpPr>
          <p:cNvPr id="29" name="Shape 24"/>
          <p:cNvSpPr/>
          <p:nvPr/>
        </p:nvSpPr>
        <p:spPr>
          <a:xfrm>
            <a:off x="514269" y="2955457"/>
            <a:ext cx="3190875" cy="1286687"/>
          </a:xfrm>
          <a:prstGeom prst="roundRect">
            <a:avLst>
              <a:gd name="adj" fmla="val 9624"/>
            </a:avLst>
          </a:prstGeom>
          <a:solidFill>
            <a:srgbClr val="F7F5F1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22928" y="2964117"/>
            <a:ext cx="47625" cy="1269369"/>
          </a:xfrm>
          <a:prstGeom prst="rect">
            <a:avLst/>
          </a:prstGeom>
          <a:solidFill>
            <a:srgbClr val="F8A62B"/>
          </a:solidFill>
          <a:ln/>
        </p:spPr>
      </p:sp>
      <p:sp>
        <p:nvSpPr>
          <p:cNvPr id="31" name="Shape 26"/>
          <p:cNvSpPr/>
          <p:nvPr/>
        </p:nvSpPr>
        <p:spPr>
          <a:xfrm>
            <a:off x="732370" y="3168821"/>
            <a:ext cx="95250" cy="95250"/>
          </a:xfrm>
          <a:prstGeom prst="roundRect">
            <a:avLst>
              <a:gd name="adj" fmla="val 30000"/>
            </a:avLst>
          </a:prstGeom>
          <a:solidFill>
            <a:srgbClr val="F8A62B"/>
          </a:solidFill>
          <a:ln/>
        </p:spPr>
      </p:sp>
      <p:sp>
        <p:nvSpPr>
          <p:cNvPr id="32" name="Text 27"/>
          <p:cNvSpPr/>
          <p:nvPr/>
        </p:nvSpPr>
        <p:spPr>
          <a:xfrm>
            <a:off x="903793" y="3172853"/>
            <a:ext cx="755262" cy="159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7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RECICLÁVEIS</a:t>
            </a:r>
            <a:endParaRPr lang="en-US" sz="713" dirty="0"/>
          </a:p>
        </p:txBody>
      </p:sp>
      <p:sp>
        <p:nvSpPr>
          <p:cNvPr id="33" name="Text 28"/>
          <p:cNvSpPr/>
          <p:nvPr/>
        </p:nvSpPr>
        <p:spPr>
          <a:xfrm>
            <a:off x="3087101" y="3154617"/>
            <a:ext cx="476142" cy="161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149,8 t</a:t>
            </a:r>
            <a:endParaRPr lang="en-US" sz="975" dirty="0"/>
          </a:p>
        </p:txBody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32370" y="3486908"/>
            <a:ext cx="190500" cy="190500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715079" y="3402211"/>
            <a:ext cx="2535652" cy="3979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8A6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Retorno à Cadeia de Reciclagem</a:t>
            </a:r>
            <a:endParaRPr lang="en-US" sz="1350" dirty="0">
              <a:solidFill>
                <a:srgbClr val="F8A62B"/>
              </a:solidFill>
            </a:endParaRPr>
          </a:p>
        </p:txBody>
      </p:sp>
      <p:sp>
        <p:nvSpPr>
          <p:cNvPr id="36" name="Text 30"/>
          <p:cNvSpPr/>
          <p:nvPr/>
        </p:nvSpPr>
        <p:spPr>
          <a:xfrm>
            <a:off x="732370" y="3909036"/>
            <a:ext cx="1582341" cy="1679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788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Cooperativa · Triagem de sucata</a:t>
            </a:r>
            <a:endParaRPr lang="en-US" sz="788" dirty="0"/>
          </a:p>
        </p:txBody>
      </p:sp>
      <p:sp>
        <p:nvSpPr>
          <p:cNvPr id="37" name="Shape 31"/>
          <p:cNvSpPr/>
          <p:nvPr/>
        </p:nvSpPr>
        <p:spPr>
          <a:xfrm>
            <a:off x="2835987" y="3885902"/>
            <a:ext cx="651055" cy="176158"/>
          </a:xfrm>
          <a:prstGeom prst="roundRect">
            <a:avLst>
              <a:gd name="adj" fmla="val 50000"/>
            </a:avLst>
          </a:prstGeom>
          <a:solidFill>
            <a:srgbClr val="E7F3EB"/>
          </a:solidFill>
          <a:ln/>
        </p:spPr>
      </p:sp>
      <p:sp>
        <p:nvSpPr>
          <p:cNvPr id="38" name="Text 32"/>
          <p:cNvSpPr/>
          <p:nvPr/>
        </p:nvSpPr>
        <p:spPr>
          <a:xfrm>
            <a:off x="2921712" y="3933527"/>
            <a:ext cx="555805" cy="1190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38" b="1" kern="0" spc="38" dirty="0">
                <a:solidFill>
                  <a:srgbClr val="1E5B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CONFORME</a:t>
            </a:r>
            <a:endParaRPr lang="en-US" sz="638" dirty="0"/>
          </a:p>
        </p:txBody>
      </p:sp>
      <p:sp>
        <p:nvSpPr>
          <p:cNvPr id="39" name="Shape 33"/>
          <p:cNvSpPr/>
          <p:nvPr/>
        </p:nvSpPr>
        <p:spPr>
          <a:xfrm>
            <a:off x="3857490" y="2955457"/>
            <a:ext cx="3191010" cy="1286687"/>
          </a:xfrm>
          <a:prstGeom prst="roundRect">
            <a:avLst>
              <a:gd name="adj" fmla="val 9624"/>
            </a:avLst>
          </a:prstGeom>
          <a:solidFill>
            <a:srgbClr val="F7F5F1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3866149" y="2964117"/>
            <a:ext cx="47625" cy="12693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</p:sp>
      <p:sp>
        <p:nvSpPr>
          <p:cNvPr id="41" name="Shape 35"/>
          <p:cNvSpPr/>
          <p:nvPr/>
        </p:nvSpPr>
        <p:spPr>
          <a:xfrm>
            <a:off x="4075591" y="3168821"/>
            <a:ext cx="95250" cy="95250"/>
          </a:xfrm>
          <a:prstGeom prst="roundRect">
            <a:avLst>
              <a:gd name="adj" fmla="val 30000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</p:sp>
      <p:sp>
        <p:nvSpPr>
          <p:cNvPr id="42" name="Text 36"/>
          <p:cNvSpPr/>
          <p:nvPr/>
        </p:nvSpPr>
        <p:spPr>
          <a:xfrm>
            <a:off x="4247013" y="3172853"/>
            <a:ext cx="414040" cy="159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7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GESSO</a:t>
            </a:r>
            <a:endParaRPr lang="en-US" sz="713" dirty="0"/>
          </a:p>
        </p:txBody>
      </p:sp>
      <p:sp>
        <p:nvSpPr>
          <p:cNvPr id="43" name="Text 37"/>
          <p:cNvSpPr/>
          <p:nvPr/>
        </p:nvSpPr>
        <p:spPr>
          <a:xfrm>
            <a:off x="6430322" y="3154617"/>
            <a:ext cx="476277" cy="1618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112,4 t</a:t>
            </a:r>
            <a:endParaRPr lang="en-US" sz="975" dirty="0"/>
          </a:p>
        </p:txBody>
      </p:sp>
      <p:pic>
        <p:nvPicPr>
          <p:cNvPr id="44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075591" y="3402211"/>
            <a:ext cx="190500" cy="190500"/>
          </a:xfrm>
          <a:prstGeom prst="rect">
            <a:avLst/>
          </a:prstGeom>
        </p:spPr>
      </p:pic>
      <p:sp>
        <p:nvSpPr>
          <p:cNvPr id="45" name="Text 38"/>
          <p:cNvSpPr/>
          <p:nvPr/>
        </p:nvSpPr>
        <p:spPr>
          <a:xfrm>
            <a:off x="4058299" y="3402481"/>
            <a:ext cx="2441972" cy="228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25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Matéria-prima Reciclada</a:t>
            </a:r>
            <a:endParaRPr lang="en-US" sz="1425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Text 39"/>
          <p:cNvSpPr/>
          <p:nvPr/>
        </p:nvSpPr>
        <p:spPr>
          <a:xfrm>
            <a:off x="4075591" y="3909036"/>
            <a:ext cx="1544241" cy="1679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788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Recicladora de Gesso · Gesso β</a:t>
            </a:r>
            <a:endParaRPr lang="en-US" sz="788" dirty="0"/>
          </a:p>
        </p:txBody>
      </p:sp>
      <p:sp>
        <p:nvSpPr>
          <p:cNvPr id="47" name="Shape 40"/>
          <p:cNvSpPr/>
          <p:nvPr/>
        </p:nvSpPr>
        <p:spPr>
          <a:xfrm>
            <a:off x="6179344" y="3885902"/>
            <a:ext cx="651055" cy="176158"/>
          </a:xfrm>
          <a:prstGeom prst="roundRect">
            <a:avLst>
              <a:gd name="adj" fmla="val 50000"/>
            </a:avLst>
          </a:prstGeom>
          <a:solidFill>
            <a:srgbClr val="E7F3EB"/>
          </a:solidFill>
          <a:ln/>
        </p:spPr>
      </p:sp>
      <p:sp>
        <p:nvSpPr>
          <p:cNvPr id="48" name="Text 41"/>
          <p:cNvSpPr/>
          <p:nvPr/>
        </p:nvSpPr>
        <p:spPr>
          <a:xfrm>
            <a:off x="6265069" y="3933527"/>
            <a:ext cx="555805" cy="1190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38" b="1" kern="0" spc="38" dirty="0">
                <a:solidFill>
                  <a:srgbClr val="1E5B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CONFORME</a:t>
            </a:r>
            <a:endParaRPr lang="en-US" sz="638" dirty="0"/>
          </a:p>
        </p:txBody>
      </p:sp>
      <p:sp>
        <p:nvSpPr>
          <p:cNvPr id="49" name="Shape 42"/>
          <p:cNvSpPr/>
          <p:nvPr/>
        </p:nvSpPr>
        <p:spPr>
          <a:xfrm>
            <a:off x="514269" y="4451584"/>
            <a:ext cx="3181404" cy="1142729"/>
          </a:xfrm>
          <a:prstGeom prst="roundRect">
            <a:avLst>
              <a:gd name="adj" fmla="val 10836"/>
            </a:avLst>
          </a:prstGeom>
          <a:solidFill>
            <a:srgbClr val="1E5B3A"/>
          </a:solidFill>
          <a:ln/>
        </p:spPr>
      </p:sp>
      <p:sp>
        <p:nvSpPr>
          <p:cNvPr id="50" name="Text 43"/>
          <p:cNvSpPr/>
          <p:nvPr/>
        </p:nvSpPr>
        <p:spPr>
          <a:xfrm>
            <a:off x="761865" y="4787393"/>
            <a:ext cx="1312962" cy="2191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00" dirty="0">
                <a:solidFill>
                  <a:srgbClr val="FFFFFF">
                    <a:alpha val="72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VALORIZADO / RECICLADO</a:t>
            </a:r>
            <a:endParaRPr lang="en-US" sz="713" dirty="0"/>
          </a:p>
        </p:txBody>
      </p:sp>
      <p:sp>
        <p:nvSpPr>
          <p:cNvPr id="51" name="Text 44"/>
          <p:cNvSpPr/>
          <p:nvPr/>
        </p:nvSpPr>
        <p:spPr>
          <a:xfrm>
            <a:off x="761865" y="5025518"/>
            <a:ext cx="1360438" cy="180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863" dirty="0">
                <a:solidFill>
                  <a:srgbClr val="FFFFFF">
                    <a:alpha val="78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Desviado do aterro</a:t>
            </a:r>
            <a:endParaRPr lang="en-US" sz="863" dirty="0"/>
          </a:p>
        </p:txBody>
      </p:sp>
      <p:sp>
        <p:nvSpPr>
          <p:cNvPr id="52" name="Text 45"/>
          <p:cNvSpPr/>
          <p:nvPr/>
        </p:nvSpPr>
        <p:spPr>
          <a:xfrm>
            <a:off x="1998626" y="4735064"/>
            <a:ext cx="1525651" cy="5809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1.161,1 t</a:t>
            </a:r>
            <a:endParaRPr lang="en-US" sz="2850" dirty="0"/>
          </a:p>
        </p:txBody>
      </p:sp>
      <p:sp>
        <p:nvSpPr>
          <p:cNvPr id="53" name="Shape 46"/>
          <p:cNvSpPr/>
          <p:nvPr/>
        </p:nvSpPr>
        <p:spPr>
          <a:xfrm>
            <a:off x="3867096" y="4451584"/>
            <a:ext cx="3181404" cy="1142729"/>
          </a:xfrm>
          <a:prstGeom prst="roundRect">
            <a:avLst>
              <a:gd name="adj" fmla="val 10836"/>
            </a:avLst>
          </a:prstGeom>
          <a:solidFill>
            <a:srgbClr val="F7F5F1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54" name="Text 47"/>
          <p:cNvSpPr/>
          <p:nvPr/>
        </p:nvSpPr>
        <p:spPr>
          <a:xfrm>
            <a:off x="4123351" y="4877907"/>
            <a:ext cx="1454051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DISPOSIÇÃO EM ATERRO</a:t>
            </a:r>
            <a:endParaRPr lang="en-US" sz="713" dirty="0"/>
          </a:p>
        </p:txBody>
      </p:sp>
      <p:sp>
        <p:nvSpPr>
          <p:cNvPr id="55" name="Text 48"/>
          <p:cNvSpPr/>
          <p:nvPr/>
        </p:nvSpPr>
        <p:spPr>
          <a:xfrm>
            <a:off x="4123351" y="5025521"/>
            <a:ext cx="1454051" cy="180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863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Rejeitos não valorizáveis</a:t>
            </a:r>
            <a:endParaRPr lang="en-US" sz="863" dirty="0"/>
          </a:p>
        </p:txBody>
      </p:sp>
      <p:sp>
        <p:nvSpPr>
          <p:cNvPr id="56" name="Text 49"/>
          <p:cNvSpPr/>
          <p:nvPr/>
        </p:nvSpPr>
        <p:spPr>
          <a:xfrm>
            <a:off x="5764925" y="4841918"/>
            <a:ext cx="1103520" cy="400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50" b="1" dirty="0">
                <a:solidFill>
                  <a:srgbClr val="6E747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87,4 t</a:t>
            </a:r>
            <a:endParaRPr lang="en-US" sz="2850" dirty="0"/>
          </a:p>
        </p:txBody>
      </p:sp>
      <p:sp>
        <p:nvSpPr>
          <p:cNvPr id="57" name="Shape 50"/>
          <p:cNvSpPr/>
          <p:nvPr/>
        </p:nvSpPr>
        <p:spPr>
          <a:xfrm>
            <a:off x="514269" y="10106918"/>
            <a:ext cx="6534231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58" name="Text 51"/>
          <p:cNvSpPr/>
          <p:nvPr/>
        </p:nvSpPr>
        <p:spPr>
          <a:xfrm>
            <a:off x="514269" y="10229766"/>
            <a:ext cx="3080742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GESTÃO DE RESÍDUOS</a:t>
            </a:r>
            <a:endParaRPr lang="en-US" sz="675" dirty="0"/>
          </a:p>
        </p:txBody>
      </p:sp>
      <p:sp>
        <p:nvSpPr>
          <p:cNvPr id="59" name="Text 52"/>
          <p:cNvSpPr/>
          <p:nvPr/>
        </p:nvSpPr>
        <p:spPr>
          <a:xfrm>
            <a:off x="4064902" y="10229766"/>
            <a:ext cx="2052637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CONSTRUTORA SANCHO · MAIO 2026</a:t>
            </a:r>
            <a:endParaRPr lang="en-US" sz="675" dirty="0"/>
          </a:p>
        </p:txBody>
      </p:sp>
      <p:sp>
        <p:nvSpPr>
          <p:cNvPr id="60" name="Text 53"/>
          <p:cNvSpPr/>
          <p:nvPr/>
        </p:nvSpPr>
        <p:spPr>
          <a:xfrm>
            <a:off x="6680759" y="10229766"/>
            <a:ext cx="443941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08 / 13</a:t>
            </a:r>
            <a:endParaRPr lang="en-US" sz="675" dirty="0"/>
          </a:p>
        </p:txBody>
      </p:sp>
      <p:sp>
        <p:nvSpPr>
          <p:cNvPr id="61" name="Text 2"/>
          <p:cNvSpPr/>
          <p:nvPr/>
        </p:nvSpPr>
        <p:spPr>
          <a:xfrm>
            <a:off x="514269" y="476250"/>
            <a:ext cx="4323308" cy="133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kern="0" spc="150" dirty="0">
                <a:solidFill>
                  <a:srgbClr val="F8A6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DESTINO FINAL · CONFORMIDADE</a:t>
            </a:r>
            <a:endParaRPr lang="en-US" sz="750" dirty="0">
              <a:solidFill>
                <a:srgbClr val="F8A62B"/>
              </a:solidFill>
            </a:endParaRPr>
          </a:p>
        </p:txBody>
      </p:sp>
      <p:sp>
        <p:nvSpPr>
          <p:cNvPr id="62" name="Text 3"/>
          <p:cNvSpPr/>
          <p:nvPr/>
        </p:nvSpPr>
        <p:spPr>
          <a:xfrm>
            <a:off x="514269" y="666750"/>
            <a:ext cx="4323308" cy="2905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en-US" sz="2200" kern="0" spc="20" dirty="0">
                <a:solidFill>
                  <a:srgbClr val="23262A"/>
                </a:solidFill>
                <a:latin typeface="Archivo Condensed ExtraBold" pitchFamily="2" charset="0"/>
                <a:ea typeface="Archivo" pitchFamily="34" charset="-122"/>
                <a:cs typeface="Archivo Condensed ExtraBold" pitchFamily="2" charset="0"/>
              </a:rPr>
              <a:t>DESTINAÇÃO E VALORIZAÇÃO</a:t>
            </a:r>
          </a:p>
        </p:txBody>
      </p:sp>
      <p:sp>
        <p:nvSpPr>
          <p:cNvPr id="63" name="Shape 4"/>
          <p:cNvSpPr/>
          <p:nvPr/>
        </p:nvSpPr>
        <p:spPr>
          <a:xfrm>
            <a:off x="514269" y="1090636"/>
            <a:ext cx="609519" cy="28548"/>
          </a:xfrm>
          <a:prstGeom prst="rect">
            <a:avLst/>
          </a:prstGeom>
          <a:solidFill>
            <a:srgbClr val="F8A62B"/>
          </a:solidFill>
          <a:ln/>
        </p:spPr>
      </p:sp>
    </p:spTree>
    <p:extLst>
      <p:ext uri="{BB962C8B-B14F-4D97-AF65-F5344CB8AC3E}">
        <p14:creationId xmlns:p14="http://schemas.microsoft.com/office/powerpoint/2010/main" val="2840863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23262A">
              <a:alpha val="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608711" y="1123878"/>
            <a:ext cx="2935263" cy="16382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674"/>
              </a:lnSpc>
              <a:buNone/>
            </a:pPr>
            <a:r>
              <a:rPr lang="en-US" sz="15750" b="1" dirty="0">
                <a:solidFill>
                  <a:srgbClr val="23262A">
                    <a:alpha val="5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09</a:t>
            </a:r>
            <a:endParaRPr lang="en-US" sz="15750" dirty="0"/>
          </a:p>
        </p:txBody>
      </p:sp>
      <p:sp>
        <p:nvSpPr>
          <p:cNvPr id="5" name="Text 3"/>
          <p:cNvSpPr/>
          <p:nvPr/>
        </p:nvSpPr>
        <p:spPr>
          <a:xfrm>
            <a:off x="514246" y="476250"/>
            <a:ext cx="4034731" cy="133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333"/>
              </a:lnSpc>
              <a:buNone/>
            </a:pPr>
            <a:r>
              <a:rPr lang="en-US" sz="750" b="1" kern="0" spc="150" dirty="0">
                <a:solidFill>
                  <a:srgbClr val="C57E1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RESULTADO ECONÔMICO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514246" y="666682"/>
            <a:ext cx="4034731" cy="290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en-US" sz="2200" kern="0" spc="20" dirty="0">
                <a:solidFill>
                  <a:srgbClr val="23262A"/>
                </a:solidFill>
                <a:latin typeface="Archivo Condensed ExtraBold" pitchFamily="2" charset="0"/>
                <a:ea typeface="Archivo" pitchFamily="34" charset="-122"/>
                <a:cs typeface="Archivo Condensed ExtraBold" pitchFamily="2" charset="0"/>
              </a:rPr>
              <a:t>RESULTADOS ECONÔMICOS</a:t>
            </a: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089" y="633422"/>
            <a:ext cx="998501" cy="28570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14246" y="1090504"/>
            <a:ext cx="609519" cy="28525"/>
          </a:xfrm>
          <a:prstGeom prst="rect">
            <a:avLst/>
          </a:prstGeom>
          <a:solidFill>
            <a:srgbClr val="EE9A2E"/>
          </a:solidFill>
          <a:ln/>
        </p:spPr>
      </p:sp>
      <p:sp>
        <p:nvSpPr>
          <p:cNvPr id="9" name="Shape 6"/>
          <p:cNvSpPr/>
          <p:nvPr/>
        </p:nvSpPr>
        <p:spPr>
          <a:xfrm>
            <a:off x="514246" y="1442844"/>
            <a:ext cx="6534344" cy="1247676"/>
          </a:xfrm>
          <a:prstGeom prst="roundRect">
            <a:avLst>
              <a:gd name="adj" fmla="val 10688"/>
            </a:avLst>
          </a:prstGeom>
          <a:solidFill>
            <a:srgbClr val="23262A"/>
          </a:solidFill>
          <a:ln/>
        </p:spPr>
      </p:sp>
      <p:sp>
        <p:nvSpPr>
          <p:cNvPr id="10" name="Shape 7"/>
          <p:cNvSpPr/>
          <p:nvPr/>
        </p:nvSpPr>
        <p:spPr>
          <a:xfrm>
            <a:off x="5143590" y="966594"/>
            <a:ext cx="2285977" cy="2285977"/>
          </a:xfrm>
          <a:prstGeom prst="ellipse">
            <a:avLst/>
          </a:prstGeom>
          <a:gradFill rotWithShape="1">
            <a:gsLst>
              <a:gs pos="0">
                <a:srgbClr val="EE9A2E">
                  <a:alpha val="18000"/>
                </a:srgbClr>
              </a:gs>
              <a:gs pos="70000">
                <a:srgbClr val="EE9A2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</p:sp>
      <p:sp>
        <p:nvSpPr>
          <p:cNvPr id="11" name="Text 8"/>
          <p:cNvSpPr/>
          <p:nvPr/>
        </p:nvSpPr>
        <p:spPr>
          <a:xfrm>
            <a:off x="819006" y="1690439"/>
            <a:ext cx="3008561" cy="133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333"/>
              </a:lnSpc>
              <a:buNone/>
            </a:pPr>
            <a:r>
              <a:rPr lang="en-US" sz="750" b="1" kern="0" spc="120" dirty="0">
                <a:solidFill>
                  <a:srgbClr val="FFFFFF">
                    <a:alpha val="6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ECONOMIA OPERACIONAL ESTIMADA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819006" y="2145606"/>
            <a:ext cx="394715" cy="2856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2757"/>
              </a:lnSpc>
              <a:buNone/>
            </a:pPr>
            <a:r>
              <a:rPr lang="en-US" sz="1950" b="1" dirty="0">
                <a:solidFill>
                  <a:srgbClr val="EE9A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R$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1185100" y="1871401"/>
            <a:ext cx="2605856" cy="6096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034"/>
              </a:lnSpc>
              <a:buNone/>
            </a:pPr>
            <a:r>
              <a:rPr lang="en-US" sz="4500" b="1" kern="0" spc="-45" dirty="0">
                <a:solidFill>
                  <a:srgbClr val="EE9A2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187.250</a:t>
            </a:r>
            <a:endParaRPr lang="en-US" sz="4500" dirty="0"/>
          </a:p>
        </p:txBody>
      </p:sp>
      <p:sp>
        <p:nvSpPr>
          <p:cNvPr id="14" name="Text 11"/>
          <p:cNvSpPr/>
          <p:nvPr/>
        </p:nvSpPr>
        <p:spPr>
          <a:xfrm>
            <a:off x="4054777" y="1849979"/>
            <a:ext cx="1198274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78375"/>
              </a:lnSpc>
              <a:buNone/>
            </a:pPr>
            <a:r>
              <a:rPr lang="en-US" sz="713" b="1" kern="0" spc="86" dirty="0">
                <a:solidFill>
                  <a:srgbClr val="FFFFFF">
                    <a:alpha val="55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CAÇAMBAS EVITADAS</a:t>
            </a:r>
            <a:endParaRPr lang="en-US" sz="713" dirty="0"/>
          </a:p>
        </p:txBody>
      </p:sp>
      <p:sp>
        <p:nvSpPr>
          <p:cNvPr id="15" name="Text 12"/>
          <p:cNvSpPr/>
          <p:nvPr/>
        </p:nvSpPr>
        <p:spPr>
          <a:xfrm>
            <a:off x="4054777" y="1997567"/>
            <a:ext cx="1198274" cy="3238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2093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123</a:t>
            </a:r>
            <a:endParaRPr lang="en-US" sz="2250" dirty="0"/>
          </a:p>
        </p:txBody>
      </p:sp>
      <p:sp>
        <p:nvSpPr>
          <p:cNvPr id="16" name="Shape 13"/>
          <p:cNvSpPr/>
          <p:nvPr/>
        </p:nvSpPr>
        <p:spPr>
          <a:xfrm>
            <a:off x="5519719" y="1849979"/>
            <a:ext cx="9525" cy="433293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7" name="Text 14"/>
          <p:cNvSpPr/>
          <p:nvPr/>
        </p:nvSpPr>
        <p:spPr>
          <a:xfrm>
            <a:off x="5872058" y="1849979"/>
            <a:ext cx="947972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78375"/>
              </a:lnSpc>
              <a:buNone/>
            </a:pPr>
            <a:r>
              <a:rPr lang="en-US" sz="713" b="1" kern="0" spc="86" dirty="0">
                <a:solidFill>
                  <a:srgbClr val="FFFFFF">
                    <a:alpha val="55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REDUÇÃO MÉDIA</a:t>
            </a:r>
            <a:endParaRPr lang="en-US" sz="713" dirty="0"/>
          </a:p>
        </p:txBody>
      </p:sp>
      <p:sp>
        <p:nvSpPr>
          <p:cNvPr id="18" name="Text 15"/>
          <p:cNvSpPr/>
          <p:nvPr/>
        </p:nvSpPr>
        <p:spPr>
          <a:xfrm>
            <a:off x="5872058" y="1997567"/>
            <a:ext cx="947972" cy="3238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2093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19%</a:t>
            </a:r>
            <a:endParaRPr lang="en-US" sz="2250" dirty="0"/>
          </a:p>
        </p:txBody>
      </p:sp>
      <p:sp>
        <p:nvSpPr>
          <p:cNvPr id="19" name="Shape 16"/>
          <p:cNvSpPr/>
          <p:nvPr/>
        </p:nvSpPr>
        <p:spPr>
          <a:xfrm>
            <a:off x="514246" y="2900006"/>
            <a:ext cx="3181427" cy="1322315"/>
          </a:xfrm>
          <a:prstGeom prst="roundRect">
            <a:avLst>
              <a:gd name="adj" fmla="val 9364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50004" y="3116709"/>
            <a:ext cx="361923" cy="361923"/>
          </a:xfrm>
          <a:prstGeom prst="roundRect">
            <a:avLst>
              <a:gd name="adj" fmla="val 26318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5692" y="3202398"/>
            <a:ext cx="190432" cy="190432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1226141" y="3224271"/>
            <a:ext cx="1651248" cy="1847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1640"/>
              </a:lnSpc>
              <a:buNone/>
            </a:pPr>
            <a:r>
              <a:rPr lang="en-US" sz="900" b="1" dirty="0" smtClean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PROGRAMA CLASSE A</a:t>
            </a:r>
            <a:endParaRPr lang="en-US" sz="900" dirty="0"/>
          </a:p>
        </p:txBody>
      </p:sp>
      <p:sp>
        <p:nvSpPr>
          <p:cNvPr id="23" name="Text 19"/>
          <p:cNvSpPr/>
          <p:nvPr/>
        </p:nvSpPr>
        <p:spPr>
          <a:xfrm>
            <a:off x="750004" y="3669064"/>
            <a:ext cx="776143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82280"/>
              </a:lnSpc>
              <a:buNone/>
            </a:pPr>
            <a:r>
              <a:rPr lang="en-US" sz="638" b="1" kern="0" spc="5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EQUIPAMENTOS</a:t>
            </a:r>
            <a:endParaRPr lang="en-US" sz="638" dirty="0"/>
          </a:p>
        </p:txBody>
      </p:sp>
      <p:sp>
        <p:nvSpPr>
          <p:cNvPr id="24" name="Text 20"/>
          <p:cNvSpPr/>
          <p:nvPr/>
        </p:nvSpPr>
        <p:spPr>
          <a:xfrm>
            <a:off x="750004" y="3805603"/>
            <a:ext cx="776143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52</a:t>
            </a:r>
            <a:endParaRPr lang="en-US" sz="1575" dirty="0"/>
          </a:p>
        </p:txBody>
      </p:sp>
      <p:sp>
        <p:nvSpPr>
          <p:cNvPr id="25" name="Text 21"/>
          <p:cNvSpPr/>
          <p:nvPr/>
        </p:nvSpPr>
        <p:spPr>
          <a:xfrm>
            <a:off x="1619295" y="3669064"/>
            <a:ext cx="754946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280"/>
              </a:lnSpc>
              <a:buNone/>
            </a:pPr>
            <a:r>
              <a:rPr lang="en-US" sz="638" b="1" kern="0" spc="5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VOLUME</a:t>
            </a:r>
            <a:endParaRPr lang="en-US" sz="638" dirty="0"/>
          </a:p>
        </p:txBody>
      </p:sp>
      <p:sp>
        <p:nvSpPr>
          <p:cNvPr id="26" name="Text 22"/>
          <p:cNvSpPr/>
          <p:nvPr/>
        </p:nvSpPr>
        <p:spPr>
          <a:xfrm>
            <a:off x="1619295" y="3805603"/>
            <a:ext cx="754946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412,0 t</a:t>
            </a:r>
            <a:endParaRPr lang="en-US" sz="1575" dirty="0"/>
          </a:p>
        </p:txBody>
      </p:sp>
      <p:sp>
        <p:nvSpPr>
          <p:cNvPr id="27" name="Text 23"/>
          <p:cNvSpPr/>
          <p:nvPr/>
        </p:nvSpPr>
        <p:spPr>
          <a:xfrm>
            <a:off x="2467390" y="3669064"/>
            <a:ext cx="1068726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280"/>
              </a:lnSpc>
              <a:buNone/>
            </a:pPr>
            <a:r>
              <a:rPr lang="en-US" sz="638" b="1" kern="0" spc="51" dirty="0" smtClean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ECONOMIA ESTIMADA</a:t>
            </a:r>
            <a:endParaRPr lang="en-US" sz="638" dirty="0"/>
          </a:p>
        </p:txBody>
      </p:sp>
      <p:sp>
        <p:nvSpPr>
          <p:cNvPr id="28" name="Text 24"/>
          <p:cNvSpPr/>
          <p:nvPr/>
        </p:nvSpPr>
        <p:spPr>
          <a:xfrm>
            <a:off x="2467390" y="3805603"/>
            <a:ext cx="1068726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1E5B3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R$ 48.600</a:t>
            </a:r>
            <a:endParaRPr lang="en-US" sz="1575" dirty="0"/>
          </a:p>
        </p:txBody>
      </p:sp>
      <p:sp>
        <p:nvSpPr>
          <p:cNvPr id="29" name="Shape 25"/>
          <p:cNvSpPr/>
          <p:nvPr/>
        </p:nvSpPr>
        <p:spPr>
          <a:xfrm>
            <a:off x="3867051" y="2900006"/>
            <a:ext cx="3181540" cy="1322315"/>
          </a:xfrm>
          <a:prstGeom prst="roundRect">
            <a:avLst>
              <a:gd name="adj" fmla="val 9364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30" name="Shape 26"/>
          <p:cNvSpPr/>
          <p:nvPr/>
        </p:nvSpPr>
        <p:spPr>
          <a:xfrm>
            <a:off x="4102808" y="3116709"/>
            <a:ext cx="361923" cy="361923"/>
          </a:xfrm>
          <a:prstGeom prst="roundRect">
            <a:avLst>
              <a:gd name="adj" fmla="val 26318"/>
            </a:avLst>
          </a:prstGeom>
          <a:solidFill>
            <a:srgbClr val="F8A62B"/>
          </a:solidFill>
          <a:ln/>
        </p:spPr>
      </p:sp>
      <p:pic>
        <p:nvPicPr>
          <p:cNvPr id="31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88497" y="3202398"/>
            <a:ext cx="190432" cy="190432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4578945" y="3224271"/>
            <a:ext cx="1449958" cy="1847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1640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PROGRAMA GESSO</a:t>
            </a:r>
            <a:endParaRPr lang="en-US" sz="900" dirty="0"/>
          </a:p>
        </p:txBody>
      </p:sp>
      <p:sp>
        <p:nvSpPr>
          <p:cNvPr id="33" name="Text 28"/>
          <p:cNvSpPr/>
          <p:nvPr/>
        </p:nvSpPr>
        <p:spPr>
          <a:xfrm>
            <a:off x="4102808" y="3669064"/>
            <a:ext cx="776143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82280"/>
              </a:lnSpc>
              <a:buNone/>
            </a:pPr>
            <a:r>
              <a:rPr lang="en-US" sz="638" b="1" kern="0" spc="5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EQUIPAMENTOS</a:t>
            </a:r>
            <a:endParaRPr lang="en-US" sz="638" dirty="0"/>
          </a:p>
        </p:txBody>
      </p:sp>
      <p:sp>
        <p:nvSpPr>
          <p:cNvPr id="34" name="Text 29"/>
          <p:cNvSpPr/>
          <p:nvPr/>
        </p:nvSpPr>
        <p:spPr>
          <a:xfrm>
            <a:off x="4102808" y="3805603"/>
            <a:ext cx="776143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28</a:t>
            </a:r>
            <a:endParaRPr lang="en-US" sz="1575" dirty="0"/>
          </a:p>
        </p:txBody>
      </p:sp>
      <p:sp>
        <p:nvSpPr>
          <p:cNvPr id="35" name="Text 30"/>
          <p:cNvSpPr/>
          <p:nvPr/>
        </p:nvSpPr>
        <p:spPr>
          <a:xfrm>
            <a:off x="5034788" y="3669064"/>
            <a:ext cx="629683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280"/>
              </a:lnSpc>
              <a:buNone/>
            </a:pPr>
            <a:r>
              <a:rPr lang="en-US" sz="638" b="1" kern="0" spc="5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VOLUME</a:t>
            </a:r>
            <a:endParaRPr lang="en-US" sz="638" dirty="0"/>
          </a:p>
        </p:txBody>
      </p:sp>
      <p:sp>
        <p:nvSpPr>
          <p:cNvPr id="36" name="Text 31"/>
          <p:cNvSpPr/>
          <p:nvPr/>
        </p:nvSpPr>
        <p:spPr>
          <a:xfrm>
            <a:off x="5034788" y="3805603"/>
            <a:ext cx="629683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96,5 t</a:t>
            </a:r>
            <a:endParaRPr lang="en-US" sz="1575" dirty="0"/>
          </a:p>
        </p:txBody>
      </p:sp>
      <p:sp>
        <p:nvSpPr>
          <p:cNvPr id="37" name="Text 32"/>
          <p:cNvSpPr/>
          <p:nvPr/>
        </p:nvSpPr>
        <p:spPr>
          <a:xfrm>
            <a:off x="5820307" y="3669064"/>
            <a:ext cx="1068726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>
              <a:lnSpc>
                <a:spcPct val="82280"/>
              </a:lnSpc>
            </a:pPr>
            <a:r>
              <a:rPr lang="en-US" sz="638" b="1" kern="0" spc="5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ECONOMIA ESTIMADA</a:t>
            </a:r>
            <a:endParaRPr lang="en-US" sz="638" dirty="0"/>
          </a:p>
        </p:txBody>
      </p:sp>
      <p:sp>
        <p:nvSpPr>
          <p:cNvPr id="38" name="Text 33"/>
          <p:cNvSpPr/>
          <p:nvPr/>
        </p:nvSpPr>
        <p:spPr>
          <a:xfrm>
            <a:off x="5820307" y="3805603"/>
            <a:ext cx="1068726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1E5B3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R$ 22.400</a:t>
            </a:r>
            <a:endParaRPr lang="en-US" sz="1575" dirty="0"/>
          </a:p>
        </p:txBody>
      </p:sp>
      <p:sp>
        <p:nvSpPr>
          <p:cNvPr id="39" name="Shape 34"/>
          <p:cNvSpPr/>
          <p:nvPr/>
        </p:nvSpPr>
        <p:spPr>
          <a:xfrm>
            <a:off x="514246" y="4393699"/>
            <a:ext cx="3181427" cy="1322315"/>
          </a:xfrm>
          <a:prstGeom prst="roundRect">
            <a:avLst>
              <a:gd name="adj" fmla="val 9364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40" name="Shape 35"/>
          <p:cNvSpPr/>
          <p:nvPr/>
        </p:nvSpPr>
        <p:spPr>
          <a:xfrm>
            <a:off x="750004" y="4610402"/>
            <a:ext cx="361923" cy="361923"/>
          </a:xfrm>
          <a:prstGeom prst="roundRect">
            <a:avLst>
              <a:gd name="adj" fmla="val 26318"/>
            </a:avLst>
          </a:prstGeom>
          <a:solidFill>
            <a:schemeClr val="accent2">
              <a:lumMod val="40000"/>
              <a:lumOff val="60000"/>
            </a:schemeClr>
          </a:solidFill>
          <a:ln/>
        </p:spPr>
      </p:sp>
      <p:pic>
        <p:nvPicPr>
          <p:cNvPr id="4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5692" y="4696091"/>
            <a:ext cx="190432" cy="190432"/>
          </a:xfrm>
          <a:prstGeom prst="rect">
            <a:avLst/>
          </a:prstGeom>
        </p:spPr>
      </p:pic>
      <p:sp>
        <p:nvSpPr>
          <p:cNvPr id="42" name="Text 36"/>
          <p:cNvSpPr/>
          <p:nvPr/>
        </p:nvSpPr>
        <p:spPr>
          <a:xfrm>
            <a:off x="1226141" y="4717964"/>
            <a:ext cx="2640910" cy="1847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1640"/>
              </a:lnSpc>
              <a:buNone/>
            </a:pPr>
            <a:r>
              <a:rPr lang="en-US" sz="900" b="1" dirty="0" smtClean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PROGRAMA RECICLAGEM DE MADEIRA</a:t>
            </a:r>
            <a:endParaRPr lang="en-US" sz="900" dirty="0"/>
          </a:p>
        </p:txBody>
      </p:sp>
      <p:sp>
        <p:nvSpPr>
          <p:cNvPr id="43" name="Text 37"/>
          <p:cNvSpPr/>
          <p:nvPr/>
        </p:nvSpPr>
        <p:spPr>
          <a:xfrm>
            <a:off x="750004" y="5162758"/>
            <a:ext cx="776143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82280"/>
              </a:lnSpc>
              <a:buNone/>
            </a:pPr>
            <a:r>
              <a:rPr lang="en-US" sz="638" b="1" kern="0" spc="5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EQUIPAMENTOS</a:t>
            </a:r>
            <a:endParaRPr lang="en-US" sz="638" dirty="0"/>
          </a:p>
        </p:txBody>
      </p:sp>
      <p:sp>
        <p:nvSpPr>
          <p:cNvPr id="44" name="Text 38"/>
          <p:cNvSpPr/>
          <p:nvPr/>
        </p:nvSpPr>
        <p:spPr>
          <a:xfrm>
            <a:off x="750004" y="5299296"/>
            <a:ext cx="776143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35</a:t>
            </a:r>
            <a:endParaRPr lang="en-US" sz="1575" dirty="0"/>
          </a:p>
        </p:txBody>
      </p:sp>
      <p:sp>
        <p:nvSpPr>
          <p:cNvPr id="45" name="Text 39"/>
          <p:cNvSpPr/>
          <p:nvPr/>
        </p:nvSpPr>
        <p:spPr>
          <a:xfrm>
            <a:off x="1681983" y="5162758"/>
            <a:ext cx="629683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280"/>
              </a:lnSpc>
              <a:buNone/>
            </a:pPr>
            <a:r>
              <a:rPr lang="en-US" sz="638" b="1" kern="0" spc="5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VOLUME</a:t>
            </a:r>
            <a:endParaRPr lang="en-US" sz="638" dirty="0"/>
          </a:p>
        </p:txBody>
      </p:sp>
      <p:sp>
        <p:nvSpPr>
          <p:cNvPr id="46" name="Text 40"/>
          <p:cNvSpPr/>
          <p:nvPr/>
        </p:nvSpPr>
        <p:spPr>
          <a:xfrm>
            <a:off x="1681983" y="5299296"/>
            <a:ext cx="629683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78,3 t</a:t>
            </a:r>
            <a:endParaRPr lang="en-US" sz="1575" dirty="0"/>
          </a:p>
        </p:txBody>
      </p:sp>
      <p:sp>
        <p:nvSpPr>
          <p:cNvPr id="47" name="Text 41"/>
          <p:cNvSpPr/>
          <p:nvPr/>
        </p:nvSpPr>
        <p:spPr>
          <a:xfrm>
            <a:off x="2467503" y="5162758"/>
            <a:ext cx="1068613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>
              <a:lnSpc>
                <a:spcPct val="82280"/>
              </a:lnSpc>
            </a:pPr>
            <a:r>
              <a:rPr lang="en-US" sz="638" b="1" kern="0" spc="5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ECONOMIA ESTIMADA</a:t>
            </a:r>
            <a:endParaRPr lang="en-US" sz="638" dirty="0"/>
          </a:p>
        </p:txBody>
      </p:sp>
      <p:sp>
        <p:nvSpPr>
          <p:cNvPr id="48" name="Text 42"/>
          <p:cNvSpPr/>
          <p:nvPr/>
        </p:nvSpPr>
        <p:spPr>
          <a:xfrm>
            <a:off x="2467503" y="5299296"/>
            <a:ext cx="1068613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1E5B3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R$ 28.700</a:t>
            </a:r>
            <a:endParaRPr lang="en-US" sz="1575" dirty="0"/>
          </a:p>
        </p:txBody>
      </p:sp>
      <p:sp>
        <p:nvSpPr>
          <p:cNvPr id="49" name="Shape 43"/>
          <p:cNvSpPr/>
          <p:nvPr/>
        </p:nvSpPr>
        <p:spPr>
          <a:xfrm>
            <a:off x="3867051" y="4393699"/>
            <a:ext cx="3181540" cy="1322315"/>
          </a:xfrm>
          <a:prstGeom prst="roundRect">
            <a:avLst>
              <a:gd name="adj" fmla="val 9364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50" name="Shape 44"/>
          <p:cNvSpPr/>
          <p:nvPr/>
        </p:nvSpPr>
        <p:spPr>
          <a:xfrm>
            <a:off x="4102808" y="4610402"/>
            <a:ext cx="361923" cy="361923"/>
          </a:xfrm>
          <a:prstGeom prst="roundRect">
            <a:avLst>
              <a:gd name="adj" fmla="val 26318"/>
            </a:avLst>
          </a:prstGeom>
          <a:solidFill>
            <a:srgbClr val="A9D18E"/>
          </a:solidFill>
          <a:ln/>
        </p:spPr>
      </p:sp>
      <p:pic>
        <p:nvPicPr>
          <p:cNvPr id="51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88497" y="4696091"/>
            <a:ext cx="190432" cy="190432"/>
          </a:xfrm>
          <a:prstGeom prst="rect">
            <a:avLst/>
          </a:prstGeom>
        </p:spPr>
      </p:pic>
      <p:sp>
        <p:nvSpPr>
          <p:cNvPr id="52" name="Text 45"/>
          <p:cNvSpPr/>
          <p:nvPr/>
        </p:nvSpPr>
        <p:spPr>
          <a:xfrm>
            <a:off x="4578945" y="4717964"/>
            <a:ext cx="2017897" cy="1847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1640"/>
              </a:lnSpc>
              <a:buNone/>
            </a:pPr>
            <a:r>
              <a:rPr lang="en-US" sz="900" b="1" dirty="0" smtClean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PROGRAMA LOGÍSTICA </a:t>
            </a:r>
            <a:r>
              <a:rPr lang="en-US" sz="9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REVERSA</a:t>
            </a:r>
            <a:endParaRPr lang="en-US" sz="900" dirty="0"/>
          </a:p>
        </p:txBody>
      </p:sp>
      <p:sp>
        <p:nvSpPr>
          <p:cNvPr id="53" name="Text 46"/>
          <p:cNvSpPr/>
          <p:nvPr/>
        </p:nvSpPr>
        <p:spPr>
          <a:xfrm>
            <a:off x="4102808" y="5162758"/>
            <a:ext cx="776143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82280"/>
              </a:lnSpc>
              <a:buNone/>
            </a:pPr>
            <a:r>
              <a:rPr lang="en-US" sz="638" b="1" kern="0" spc="5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EQUIPAMENTOS</a:t>
            </a:r>
            <a:endParaRPr lang="en-US" sz="638" dirty="0"/>
          </a:p>
        </p:txBody>
      </p:sp>
      <p:sp>
        <p:nvSpPr>
          <p:cNvPr id="54" name="Text 47"/>
          <p:cNvSpPr/>
          <p:nvPr/>
        </p:nvSpPr>
        <p:spPr>
          <a:xfrm>
            <a:off x="4102808" y="5299296"/>
            <a:ext cx="776143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19</a:t>
            </a:r>
            <a:endParaRPr lang="en-US" sz="1575" dirty="0"/>
          </a:p>
        </p:txBody>
      </p:sp>
      <p:sp>
        <p:nvSpPr>
          <p:cNvPr id="55" name="Text 48"/>
          <p:cNvSpPr/>
          <p:nvPr/>
        </p:nvSpPr>
        <p:spPr>
          <a:xfrm>
            <a:off x="5034788" y="5162758"/>
            <a:ext cx="629908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2280"/>
              </a:lnSpc>
              <a:buNone/>
            </a:pPr>
            <a:r>
              <a:rPr lang="en-US" sz="638" b="1" kern="0" spc="5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VOLUME</a:t>
            </a:r>
            <a:endParaRPr lang="en-US" sz="638" dirty="0"/>
          </a:p>
        </p:txBody>
      </p:sp>
      <p:sp>
        <p:nvSpPr>
          <p:cNvPr id="56" name="Text 49"/>
          <p:cNvSpPr/>
          <p:nvPr/>
        </p:nvSpPr>
        <p:spPr>
          <a:xfrm>
            <a:off x="5034788" y="5299296"/>
            <a:ext cx="629908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41,2 t</a:t>
            </a:r>
            <a:endParaRPr lang="en-US" sz="1575" dirty="0"/>
          </a:p>
        </p:txBody>
      </p:sp>
      <p:sp>
        <p:nvSpPr>
          <p:cNvPr id="57" name="Text 50"/>
          <p:cNvSpPr/>
          <p:nvPr/>
        </p:nvSpPr>
        <p:spPr>
          <a:xfrm>
            <a:off x="5820420" y="5162758"/>
            <a:ext cx="1068613" cy="1270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>
              <a:lnSpc>
                <a:spcPct val="82280"/>
              </a:lnSpc>
            </a:pPr>
            <a:r>
              <a:rPr lang="en-US" sz="638" b="1" kern="0" spc="5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ECONOMIA ESTIMADA</a:t>
            </a:r>
            <a:endParaRPr lang="en-US" sz="638" dirty="0"/>
          </a:p>
        </p:txBody>
      </p:sp>
      <p:sp>
        <p:nvSpPr>
          <p:cNvPr id="58" name="Text 51"/>
          <p:cNvSpPr/>
          <p:nvPr/>
        </p:nvSpPr>
        <p:spPr>
          <a:xfrm>
            <a:off x="5820420" y="5299296"/>
            <a:ext cx="1068613" cy="23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2400"/>
              </a:lnSpc>
              <a:buNone/>
            </a:pPr>
            <a:r>
              <a:rPr lang="en-US" sz="1575" b="1" dirty="0">
                <a:solidFill>
                  <a:srgbClr val="1E5B3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R$ 15.250</a:t>
            </a:r>
            <a:endParaRPr lang="en-US" sz="1575" dirty="0"/>
          </a:p>
        </p:txBody>
      </p:sp>
      <p:sp>
        <p:nvSpPr>
          <p:cNvPr id="59" name="Text 52"/>
          <p:cNvSpPr/>
          <p:nvPr/>
        </p:nvSpPr>
        <p:spPr>
          <a:xfrm>
            <a:off x="514246" y="5925502"/>
            <a:ext cx="6082596" cy="4038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26720"/>
              </a:lnSpc>
            </a:pPr>
            <a:r>
              <a:rPr lang="pt-BR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Metodologia: estimativa calculada pela comparação entre o custo da operação realizada com resíduos segregados e o custo equivalente caso os mesmos volumes fossem destinados integralmente como resíduos Mix.</a:t>
            </a:r>
            <a:endParaRPr lang="en-US" sz="900" dirty="0"/>
          </a:p>
        </p:txBody>
      </p:sp>
      <p:sp>
        <p:nvSpPr>
          <p:cNvPr id="60" name="Shape 53"/>
          <p:cNvSpPr/>
          <p:nvPr/>
        </p:nvSpPr>
        <p:spPr>
          <a:xfrm>
            <a:off x="514246" y="10108474"/>
            <a:ext cx="6534344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61" name="Text 54"/>
          <p:cNvSpPr/>
          <p:nvPr/>
        </p:nvSpPr>
        <p:spPr>
          <a:xfrm>
            <a:off x="514246" y="10229903"/>
            <a:ext cx="3080742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GESTÃO DE RESÍDUOS</a:t>
            </a:r>
            <a:endParaRPr lang="en-US" sz="675" dirty="0"/>
          </a:p>
        </p:txBody>
      </p:sp>
      <p:sp>
        <p:nvSpPr>
          <p:cNvPr id="62" name="Text 55"/>
          <p:cNvSpPr/>
          <p:nvPr/>
        </p:nvSpPr>
        <p:spPr>
          <a:xfrm>
            <a:off x="4064925" y="10229903"/>
            <a:ext cx="2052588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CONSTRUTORA SANCHO · MAIO 2026</a:t>
            </a:r>
            <a:endParaRPr lang="en-US" sz="675" dirty="0"/>
          </a:p>
        </p:txBody>
      </p:sp>
      <p:sp>
        <p:nvSpPr>
          <p:cNvPr id="63" name="Text 56"/>
          <p:cNvSpPr/>
          <p:nvPr/>
        </p:nvSpPr>
        <p:spPr>
          <a:xfrm>
            <a:off x="6680804" y="10229903"/>
            <a:ext cx="443986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09 / 13</a:t>
            </a:r>
            <a:endParaRPr lang="en-US" sz="6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F7F5F1"/>
          </a:solidFill>
          <a:ln/>
        </p:spPr>
      </p:sp>
      <p:sp>
        <p:nvSpPr>
          <p:cNvPr id="3" name="Text 1"/>
          <p:cNvSpPr/>
          <p:nvPr/>
        </p:nvSpPr>
        <p:spPr>
          <a:xfrm>
            <a:off x="4608711" y="1123878"/>
            <a:ext cx="2935263" cy="16382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674"/>
              </a:lnSpc>
              <a:buNone/>
            </a:pPr>
            <a:r>
              <a:rPr lang="en-US" sz="15750" b="1" dirty="0">
                <a:solidFill>
                  <a:srgbClr val="23262A">
                    <a:alpha val="5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10</a:t>
            </a:r>
            <a:endParaRPr lang="en-US" sz="15750" dirty="0"/>
          </a:p>
        </p:txBody>
      </p:sp>
      <p:sp>
        <p:nvSpPr>
          <p:cNvPr id="4" name="Text 2"/>
          <p:cNvSpPr/>
          <p:nvPr/>
        </p:nvSpPr>
        <p:spPr>
          <a:xfrm>
            <a:off x="514246" y="476250"/>
            <a:ext cx="4988719" cy="133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333"/>
              </a:lnSpc>
              <a:buNone/>
            </a:pPr>
            <a:r>
              <a:rPr lang="en-US" sz="750" b="1" kern="0" spc="150" dirty="0">
                <a:solidFill>
                  <a:srgbClr val="C57E1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CIRCULARIDADE &amp; TRANSFORMAÇÃO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514246" y="666682"/>
            <a:ext cx="4988719" cy="290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en-US" sz="2200" kern="0" spc="20" dirty="0">
                <a:solidFill>
                  <a:srgbClr val="23262A"/>
                </a:solidFill>
                <a:latin typeface="Archivo Condensed ExtraBold" pitchFamily="2" charset="0"/>
                <a:ea typeface="Archivo" pitchFamily="34" charset="-122"/>
                <a:cs typeface="Archivo Condensed ExtraBold" pitchFamily="2" charset="0"/>
              </a:rPr>
              <a:t>IMPACTO AMBIENTAL POSITIVO</a:t>
            </a: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089" y="633422"/>
            <a:ext cx="998501" cy="28570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14246" y="1090504"/>
            <a:ext cx="609519" cy="28525"/>
          </a:xfrm>
          <a:prstGeom prst="rect">
            <a:avLst/>
          </a:prstGeom>
          <a:solidFill>
            <a:srgbClr val="EE9A2E"/>
          </a:solidFill>
          <a:ln/>
        </p:spPr>
      </p:sp>
      <p:sp>
        <p:nvSpPr>
          <p:cNvPr id="8" name="Text 5"/>
          <p:cNvSpPr/>
          <p:nvPr/>
        </p:nvSpPr>
        <p:spPr>
          <a:xfrm>
            <a:off x="514246" y="1561681"/>
            <a:ext cx="2235150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375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CICLO DE VALORIZAÇÃO GESTÃO 90+</a:t>
            </a:r>
            <a:endParaRPr lang="en-US" sz="713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246" y="1804541"/>
            <a:ext cx="3238477" cy="323847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038428" y="1442844"/>
            <a:ext cx="3311178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QUE CADA RESÍDUO SE TORNOU</a:t>
            </a:r>
            <a:endParaRPr lang="en-US" sz="675" dirty="0"/>
          </a:p>
        </p:txBody>
      </p:sp>
      <p:sp>
        <p:nvSpPr>
          <p:cNvPr id="11" name="Shape 7"/>
          <p:cNvSpPr/>
          <p:nvPr/>
        </p:nvSpPr>
        <p:spPr>
          <a:xfrm>
            <a:off x="4038428" y="1642634"/>
            <a:ext cx="3010162" cy="690585"/>
          </a:xfrm>
          <a:prstGeom prst="roundRect">
            <a:avLst>
              <a:gd name="adj" fmla="val 15172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197968" y="1825963"/>
            <a:ext cx="323814" cy="323814"/>
          </a:xfrm>
          <a:prstGeom prst="roundRect">
            <a:avLst>
              <a:gd name="adj" fmla="val 26474"/>
            </a:avLst>
          </a:prstGeom>
          <a:solidFill>
            <a:schemeClr val="accent1">
              <a:lumMod val="60000"/>
              <a:lumOff val="40000"/>
            </a:schemeClr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78921" y="1906917"/>
            <a:ext cx="161907" cy="16190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45580" y="1797917"/>
            <a:ext cx="555832" cy="17520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1812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Classe A</a:t>
            </a:r>
            <a:endParaRPr lang="en-US" sz="900" dirty="0"/>
          </a:p>
        </p:txBody>
      </p:sp>
      <p:sp>
        <p:nvSpPr>
          <p:cNvPr id="16" name="Text 10"/>
          <p:cNvSpPr/>
          <p:nvPr/>
        </p:nvSpPr>
        <p:spPr>
          <a:xfrm>
            <a:off x="4653058" y="1957505"/>
            <a:ext cx="1054501" cy="466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00"/>
              </a:lnSpc>
              <a:buNone/>
            </a:pPr>
            <a:r>
              <a:rPr lang="en-US" sz="5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Agregado Reciclado, matéria-prima para novas obras</a:t>
            </a:r>
            <a:endParaRPr lang="en-US" sz="5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Shape 11"/>
          <p:cNvSpPr/>
          <p:nvPr/>
        </p:nvSpPr>
        <p:spPr>
          <a:xfrm>
            <a:off x="4038428" y="2428379"/>
            <a:ext cx="3010162" cy="585842"/>
          </a:xfrm>
          <a:prstGeom prst="roundRect">
            <a:avLst>
              <a:gd name="adj" fmla="val 17885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18" name="Shape 12"/>
          <p:cNvSpPr/>
          <p:nvPr/>
        </p:nvSpPr>
        <p:spPr>
          <a:xfrm>
            <a:off x="4197968" y="2559393"/>
            <a:ext cx="323814" cy="323814"/>
          </a:xfrm>
          <a:prstGeom prst="roundRect">
            <a:avLst>
              <a:gd name="adj" fmla="val 26474"/>
            </a:avLst>
          </a:prstGeom>
          <a:solidFill>
            <a:schemeClr val="accent2">
              <a:lumMod val="40000"/>
              <a:lumOff val="60000"/>
            </a:schemeClr>
          </a:solidFill>
          <a:ln/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8921" y="2640346"/>
            <a:ext cx="161907" cy="161907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4645580" y="2535962"/>
            <a:ext cx="517611" cy="17520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1812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Madeira</a:t>
            </a:r>
            <a:endParaRPr lang="en-US" sz="900" dirty="0"/>
          </a:p>
        </p:txBody>
      </p:sp>
      <p:sp>
        <p:nvSpPr>
          <p:cNvPr id="22" name="Text 14"/>
          <p:cNvSpPr/>
          <p:nvPr/>
        </p:nvSpPr>
        <p:spPr>
          <a:xfrm>
            <a:off x="4645017" y="2720002"/>
            <a:ext cx="1573614" cy="3238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00"/>
              </a:lnSpc>
              <a:buNone/>
            </a:pPr>
            <a:r>
              <a:rPr lang="en-US" sz="5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Biomassa e valorização energética</a:t>
            </a:r>
            <a:endParaRPr lang="en-US" sz="5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Shape 15"/>
          <p:cNvSpPr/>
          <p:nvPr/>
        </p:nvSpPr>
        <p:spPr>
          <a:xfrm>
            <a:off x="4038428" y="3109380"/>
            <a:ext cx="3010162" cy="585842"/>
          </a:xfrm>
          <a:prstGeom prst="roundRect">
            <a:avLst>
              <a:gd name="adj" fmla="val 17885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24" name="Shape 16"/>
          <p:cNvSpPr/>
          <p:nvPr/>
        </p:nvSpPr>
        <p:spPr>
          <a:xfrm>
            <a:off x="4197968" y="3240394"/>
            <a:ext cx="323814" cy="323814"/>
          </a:xfrm>
          <a:prstGeom prst="roundRect">
            <a:avLst>
              <a:gd name="adj" fmla="val 26474"/>
            </a:avLst>
          </a:prstGeom>
          <a:solidFill>
            <a:srgbClr val="F8A62B"/>
          </a:solidFill>
          <a:ln/>
        </p:spPr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78921" y="3321348"/>
            <a:ext cx="161907" cy="161907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645580" y="3216963"/>
            <a:ext cx="431809" cy="17520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1812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Gesso</a:t>
            </a:r>
            <a:endParaRPr lang="en-US" sz="900" dirty="0"/>
          </a:p>
        </p:txBody>
      </p:sp>
      <p:sp>
        <p:nvSpPr>
          <p:cNvPr id="28" name="Text 18"/>
          <p:cNvSpPr/>
          <p:nvPr/>
        </p:nvSpPr>
        <p:spPr>
          <a:xfrm>
            <a:off x="4653058" y="3419399"/>
            <a:ext cx="1659416" cy="3238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00"/>
              </a:lnSpc>
              <a:buNone/>
            </a:pPr>
            <a:r>
              <a:rPr lang="en-US" sz="500" b="1" dirty="0">
                <a:solidFill>
                  <a:srgbClr val="F8A6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Matéria-prima para novos produtos</a:t>
            </a:r>
            <a:endParaRPr lang="en-US" sz="500" dirty="0">
              <a:solidFill>
                <a:srgbClr val="F8A62B"/>
              </a:solidFill>
            </a:endParaRPr>
          </a:p>
        </p:txBody>
      </p:sp>
      <p:sp>
        <p:nvSpPr>
          <p:cNvPr id="29" name="Shape 19"/>
          <p:cNvSpPr/>
          <p:nvPr/>
        </p:nvSpPr>
        <p:spPr>
          <a:xfrm>
            <a:off x="4038428" y="3790382"/>
            <a:ext cx="3010162" cy="690585"/>
          </a:xfrm>
          <a:prstGeom prst="roundRect">
            <a:avLst>
              <a:gd name="adj" fmla="val 15172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30" name="Shape 20"/>
          <p:cNvSpPr/>
          <p:nvPr/>
        </p:nvSpPr>
        <p:spPr>
          <a:xfrm>
            <a:off x="4197968" y="3973711"/>
            <a:ext cx="323814" cy="323814"/>
          </a:xfrm>
          <a:prstGeom prst="roundRect">
            <a:avLst>
              <a:gd name="adj" fmla="val 26474"/>
            </a:avLst>
          </a:prstGeom>
          <a:solidFill>
            <a:srgbClr val="A9D18E"/>
          </a:solidFill>
          <a:ln/>
        </p:spPr>
      </p:sp>
      <p:pic>
        <p:nvPicPr>
          <p:cNvPr id="31" name="Image 8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78921" y="4054664"/>
            <a:ext cx="161907" cy="161907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4645580" y="3950280"/>
            <a:ext cx="1052490" cy="17520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1812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Logística Reversa</a:t>
            </a:r>
            <a:endParaRPr lang="en-US" sz="900" dirty="0"/>
          </a:p>
        </p:txBody>
      </p:sp>
      <p:sp>
        <p:nvSpPr>
          <p:cNvPr id="34" name="Text 22"/>
          <p:cNvSpPr/>
          <p:nvPr/>
        </p:nvSpPr>
        <p:spPr>
          <a:xfrm>
            <a:off x="4653311" y="4116843"/>
            <a:ext cx="1038735" cy="466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00"/>
              </a:lnSpc>
              <a:buNone/>
            </a:pPr>
            <a:r>
              <a:rPr lang="en-US" sz="500" b="1" dirty="0">
                <a:solidFill>
                  <a:srgbClr val="A9D18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Retorno à cadeia industrial (papel, plástico, metais)</a:t>
            </a:r>
            <a:endParaRPr lang="en-US" sz="500" dirty="0">
              <a:solidFill>
                <a:srgbClr val="A9D18E"/>
              </a:solidFill>
            </a:endParaRPr>
          </a:p>
        </p:txBody>
      </p:sp>
      <p:sp>
        <p:nvSpPr>
          <p:cNvPr id="35" name="Shape 23"/>
          <p:cNvSpPr/>
          <p:nvPr/>
        </p:nvSpPr>
        <p:spPr>
          <a:xfrm>
            <a:off x="4038428" y="4576126"/>
            <a:ext cx="3010162" cy="585842"/>
          </a:xfrm>
          <a:prstGeom prst="roundRect">
            <a:avLst>
              <a:gd name="adj" fmla="val 17885"/>
            </a:avLst>
          </a:prstGeom>
          <a:solidFill>
            <a:srgbClr val="EFEDE7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36" name="Shape 24"/>
          <p:cNvSpPr/>
          <p:nvPr/>
        </p:nvSpPr>
        <p:spPr>
          <a:xfrm>
            <a:off x="4197968" y="4707140"/>
            <a:ext cx="323814" cy="323814"/>
          </a:xfrm>
          <a:prstGeom prst="roundRect">
            <a:avLst>
              <a:gd name="adj" fmla="val 26474"/>
            </a:avLst>
          </a:prstGeom>
          <a:solidFill>
            <a:srgbClr val="6E747A"/>
          </a:solidFill>
          <a:ln/>
        </p:spPr>
      </p:sp>
      <p:pic>
        <p:nvPicPr>
          <p:cNvPr id="37" name="Image 10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278921" y="4788094"/>
            <a:ext cx="161907" cy="161907"/>
          </a:xfrm>
          <a:prstGeom prst="rect">
            <a:avLst/>
          </a:prstGeom>
        </p:spPr>
      </p:pic>
      <p:sp>
        <p:nvSpPr>
          <p:cNvPr id="38" name="Text 25"/>
          <p:cNvSpPr/>
          <p:nvPr/>
        </p:nvSpPr>
        <p:spPr>
          <a:xfrm>
            <a:off x="4645580" y="4683709"/>
            <a:ext cx="525165" cy="175202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1812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Rejeitos</a:t>
            </a:r>
            <a:endParaRPr lang="en-US" sz="900" dirty="0"/>
          </a:p>
        </p:txBody>
      </p:sp>
      <p:sp>
        <p:nvSpPr>
          <p:cNvPr id="40" name="Text 26"/>
          <p:cNvSpPr/>
          <p:nvPr/>
        </p:nvSpPr>
        <p:spPr>
          <a:xfrm>
            <a:off x="4645017" y="4869051"/>
            <a:ext cx="1566060" cy="3238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9000"/>
              </a:lnSpc>
              <a:buNone/>
            </a:pPr>
            <a:r>
              <a:rPr lang="en-US" sz="500" b="1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Destinação em aterro licenciado</a:t>
            </a:r>
            <a:endParaRPr lang="en-US" sz="500" dirty="0"/>
          </a:p>
        </p:txBody>
      </p:sp>
      <p:sp>
        <p:nvSpPr>
          <p:cNvPr id="41" name="Shape 27"/>
          <p:cNvSpPr/>
          <p:nvPr/>
        </p:nvSpPr>
        <p:spPr>
          <a:xfrm>
            <a:off x="514246" y="10108474"/>
            <a:ext cx="6534344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42" name="Text 28"/>
          <p:cNvSpPr/>
          <p:nvPr/>
        </p:nvSpPr>
        <p:spPr>
          <a:xfrm>
            <a:off x="514246" y="10229903"/>
            <a:ext cx="3080742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GESTÃO DE RESÍDUOS</a:t>
            </a:r>
            <a:endParaRPr lang="en-US" sz="675" dirty="0"/>
          </a:p>
        </p:txBody>
      </p:sp>
      <p:sp>
        <p:nvSpPr>
          <p:cNvPr id="43" name="Text 29"/>
          <p:cNvSpPr/>
          <p:nvPr/>
        </p:nvSpPr>
        <p:spPr>
          <a:xfrm>
            <a:off x="4064925" y="10229903"/>
            <a:ext cx="2052588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CONSTRUTORA SANCHO · MAIO 2026</a:t>
            </a:r>
            <a:endParaRPr lang="en-US" sz="675" dirty="0"/>
          </a:p>
        </p:txBody>
      </p:sp>
      <p:sp>
        <p:nvSpPr>
          <p:cNvPr id="44" name="Text 30"/>
          <p:cNvSpPr/>
          <p:nvPr/>
        </p:nvSpPr>
        <p:spPr>
          <a:xfrm>
            <a:off x="6680804" y="10229903"/>
            <a:ext cx="443986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 / 13</a:t>
            </a:r>
            <a:endParaRPr lang="en-US" sz="675" dirty="0"/>
          </a:p>
        </p:txBody>
      </p:sp>
      <p:pic>
        <p:nvPicPr>
          <p:cNvPr id="45" name="Image 2" descr="preencoded.png"/>
          <p:cNvPicPr>
            <a:picLocks noChangeAspect="1"/>
          </p:cNvPicPr>
          <p:nvPr/>
        </p:nvPicPr>
        <p:blipFill>
          <a:blip r:embed="rId21">
            <a:alphaModFix amt="92000"/>
          </a:blip>
          <a:stretch>
            <a:fillRect/>
          </a:stretch>
        </p:blipFill>
        <p:spPr>
          <a:xfrm>
            <a:off x="4269535" y="333322"/>
            <a:ext cx="678351" cy="423970"/>
          </a:xfrm>
          <a:prstGeom prst="rect">
            <a:avLst/>
          </a:prstGeom>
        </p:spPr>
      </p:pic>
      <p:sp>
        <p:nvSpPr>
          <p:cNvPr id="46" name="Text 17"/>
          <p:cNvSpPr/>
          <p:nvPr/>
        </p:nvSpPr>
        <p:spPr>
          <a:xfrm>
            <a:off x="6128847" y="1765579"/>
            <a:ext cx="746015" cy="3151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E5B3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93%</a:t>
            </a:r>
            <a:endParaRPr lang="en-US" sz="2400" dirty="0"/>
          </a:p>
        </p:txBody>
      </p:sp>
      <p:sp>
        <p:nvSpPr>
          <p:cNvPr id="47" name="Text 17"/>
          <p:cNvSpPr/>
          <p:nvPr/>
        </p:nvSpPr>
        <p:spPr>
          <a:xfrm>
            <a:off x="6128847" y="2519959"/>
            <a:ext cx="746015" cy="3151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E5B3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93%</a:t>
            </a:r>
            <a:endParaRPr lang="en-US" sz="2400" dirty="0"/>
          </a:p>
        </p:txBody>
      </p:sp>
      <p:sp>
        <p:nvSpPr>
          <p:cNvPr id="48" name="Text 17"/>
          <p:cNvSpPr/>
          <p:nvPr/>
        </p:nvSpPr>
        <p:spPr>
          <a:xfrm>
            <a:off x="6128847" y="3190519"/>
            <a:ext cx="746015" cy="3151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E5B3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93%</a:t>
            </a:r>
            <a:endParaRPr lang="en-US" sz="2400" dirty="0"/>
          </a:p>
        </p:txBody>
      </p:sp>
      <p:sp>
        <p:nvSpPr>
          <p:cNvPr id="49" name="Text 17"/>
          <p:cNvSpPr/>
          <p:nvPr/>
        </p:nvSpPr>
        <p:spPr>
          <a:xfrm>
            <a:off x="6128847" y="3922039"/>
            <a:ext cx="746015" cy="3151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E5B3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93%</a:t>
            </a:r>
            <a:endParaRPr lang="en-US" sz="2400" dirty="0"/>
          </a:p>
        </p:txBody>
      </p:sp>
      <p:sp>
        <p:nvSpPr>
          <p:cNvPr id="50" name="Text 17"/>
          <p:cNvSpPr/>
          <p:nvPr/>
        </p:nvSpPr>
        <p:spPr>
          <a:xfrm>
            <a:off x="6128847" y="4661179"/>
            <a:ext cx="746015" cy="3151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08%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23262A">
              <a:alpha val="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608711" y="1123878"/>
            <a:ext cx="2935263" cy="16382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674"/>
              </a:lnSpc>
              <a:buNone/>
            </a:pPr>
            <a:r>
              <a:rPr lang="en-US" sz="15750" b="1" dirty="0">
                <a:solidFill>
                  <a:srgbClr val="23262A">
                    <a:alpha val="5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11</a:t>
            </a:r>
            <a:endParaRPr lang="en-US" sz="15750" dirty="0"/>
          </a:p>
        </p:txBody>
      </p:sp>
      <p:sp>
        <p:nvSpPr>
          <p:cNvPr id="5" name="Text 3"/>
          <p:cNvSpPr/>
          <p:nvPr/>
        </p:nvSpPr>
        <p:spPr>
          <a:xfrm>
            <a:off x="514246" y="476250"/>
            <a:ext cx="5165452" cy="1333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3333"/>
              </a:lnSpc>
              <a:buNone/>
            </a:pPr>
            <a:r>
              <a:rPr lang="en-US" sz="750" b="1" kern="0" spc="150" dirty="0">
                <a:solidFill>
                  <a:srgbClr val="C57E1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COMPLIANCE · LICENCIAMENTO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514246" y="666682"/>
            <a:ext cx="5165452" cy="290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en-US" sz="2200" kern="0" spc="20" dirty="0">
                <a:solidFill>
                  <a:srgbClr val="23262A"/>
                </a:solidFill>
                <a:latin typeface="Archivo Condensed ExtraBold" pitchFamily="2" charset="0"/>
                <a:ea typeface="Archivo" pitchFamily="34" charset="-122"/>
                <a:cs typeface="Archivo Condensed ExtraBold" pitchFamily="2" charset="0"/>
              </a:rPr>
              <a:t>CONFORMIDADE E LICENCIAMENTO</a:t>
            </a: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089" y="633422"/>
            <a:ext cx="998501" cy="28570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14246" y="1090504"/>
            <a:ext cx="609519" cy="28525"/>
          </a:xfrm>
          <a:prstGeom prst="rect">
            <a:avLst/>
          </a:prstGeom>
          <a:solidFill>
            <a:srgbClr val="EE9A2E"/>
          </a:solidFill>
          <a:ln/>
        </p:spPr>
      </p:sp>
      <p:sp>
        <p:nvSpPr>
          <p:cNvPr id="9" name="Shape 6"/>
          <p:cNvSpPr/>
          <p:nvPr/>
        </p:nvSpPr>
        <p:spPr>
          <a:xfrm>
            <a:off x="514246" y="1442844"/>
            <a:ext cx="3794892" cy="2583183"/>
          </a:xfrm>
          <a:prstGeom prst="roundRect">
            <a:avLst>
              <a:gd name="adj" fmla="val 4794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69058" y="1678601"/>
            <a:ext cx="3613795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375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UNIDADE DESTINATÁRIA LICENCIADA</a:t>
            </a:r>
            <a:endParaRPr lang="en-US" sz="713" dirty="0"/>
          </a:p>
        </p:txBody>
      </p:sp>
      <p:sp>
        <p:nvSpPr>
          <p:cNvPr id="11" name="Shape 8"/>
          <p:cNvSpPr/>
          <p:nvPr/>
        </p:nvSpPr>
        <p:spPr>
          <a:xfrm>
            <a:off x="769058" y="2304694"/>
            <a:ext cx="3285268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12" name="Text 9"/>
          <p:cNvSpPr/>
          <p:nvPr/>
        </p:nvSpPr>
        <p:spPr>
          <a:xfrm>
            <a:off x="769058" y="2045259"/>
            <a:ext cx="716837" cy="192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960"/>
              </a:lnSpc>
              <a:buNone/>
            </a:pPr>
            <a:r>
              <a:rPr lang="en-US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Destinatário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2736081" y="2045259"/>
            <a:ext cx="1318245" cy="192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975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Usina Luca Ambiental</a:t>
            </a:r>
            <a:endParaRPr lang="en-US" sz="938" dirty="0"/>
          </a:p>
        </p:txBody>
      </p:sp>
      <p:sp>
        <p:nvSpPr>
          <p:cNvPr id="14" name="Shape 11"/>
          <p:cNvSpPr/>
          <p:nvPr/>
        </p:nvSpPr>
        <p:spPr>
          <a:xfrm>
            <a:off x="769058" y="2676088"/>
            <a:ext cx="3285268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15" name="Text 12"/>
          <p:cNvSpPr/>
          <p:nvPr/>
        </p:nvSpPr>
        <p:spPr>
          <a:xfrm>
            <a:off x="769058" y="2416653"/>
            <a:ext cx="356606" cy="192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960"/>
              </a:lnSpc>
              <a:buNone/>
            </a:pPr>
            <a:r>
              <a:rPr lang="en-US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CNPJ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2806894" y="2416653"/>
            <a:ext cx="1247432" cy="192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975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12.345.678/0001-90</a:t>
            </a:r>
            <a:endParaRPr lang="en-US" sz="938" dirty="0"/>
          </a:p>
        </p:txBody>
      </p:sp>
      <p:sp>
        <p:nvSpPr>
          <p:cNvPr id="17" name="Shape 14"/>
          <p:cNvSpPr/>
          <p:nvPr/>
        </p:nvSpPr>
        <p:spPr>
          <a:xfrm>
            <a:off x="769058" y="3047481"/>
            <a:ext cx="3285268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18" name="Text 15"/>
          <p:cNvSpPr/>
          <p:nvPr/>
        </p:nvSpPr>
        <p:spPr>
          <a:xfrm>
            <a:off x="769058" y="2788047"/>
            <a:ext cx="1161518" cy="192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960"/>
              </a:lnSpc>
              <a:buNone/>
            </a:pPr>
            <a:r>
              <a:rPr lang="en-US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Licença de Operação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3016381" y="2788047"/>
            <a:ext cx="1037945" cy="192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975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 nº 16.012.794</a:t>
            </a:r>
            <a:endParaRPr lang="en-US" sz="938" dirty="0"/>
          </a:p>
        </p:txBody>
      </p:sp>
      <p:sp>
        <p:nvSpPr>
          <p:cNvPr id="20" name="Shape 17"/>
          <p:cNvSpPr/>
          <p:nvPr/>
        </p:nvSpPr>
        <p:spPr>
          <a:xfrm>
            <a:off x="769058" y="3418875"/>
            <a:ext cx="3285268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21" name="Text 18"/>
          <p:cNvSpPr/>
          <p:nvPr/>
        </p:nvSpPr>
        <p:spPr>
          <a:xfrm>
            <a:off x="769058" y="3159441"/>
            <a:ext cx="304403" cy="192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960"/>
              </a:lnSpc>
              <a:buNone/>
            </a:pPr>
            <a:r>
              <a:rPr lang="en-US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Tipo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2262932" y="3159441"/>
            <a:ext cx="1791394" cy="192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97500"/>
              </a:lnSpc>
              <a:buNone/>
            </a:pPr>
            <a:r>
              <a:rPr lang="en-US" sz="938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Triagem e Reciclagem de RCC</a:t>
            </a:r>
            <a:endParaRPr lang="en-US" sz="938" dirty="0"/>
          </a:p>
        </p:txBody>
      </p:sp>
      <p:sp>
        <p:nvSpPr>
          <p:cNvPr id="23" name="Text 20"/>
          <p:cNvSpPr/>
          <p:nvPr/>
        </p:nvSpPr>
        <p:spPr>
          <a:xfrm>
            <a:off x="769058" y="3530834"/>
            <a:ext cx="531141" cy="192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960"/>
              </a:lnSpc>
              <a:buNone/>
            </a:pPr>
            <a:r>
              <a:rPr lang="en-US" sz="900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Validade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2784908" y="3530834"/>
            <a:ext cx="1269418" cy="192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97500"/>
              </a:lnSpc>
              <a:buNone/>
            </a:pPr>
            <a:r>
              <a:rPr lang="en-US" sz="938" b="1" dirty="0">
                <a:solidFill>
                  <a:srgbClr val="1E5B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31/12/2026 · Vigente</a:t>
            </a:r>
            <a:endParaRPr lang="en-US" sz="938" dirty="0"/>
          </a:p>
        </p:txBody>
      </p:sp>
      <p:sp>
        <p:nvSpPr>
          <p:cNvPr id="29" name="Shape 26"/>
          <p:cNvSpPr/>
          <p:nvPr/>
        </p:nvSpPr>
        <p:spPr>
          <a:xfrm>
            <a:off x="4971874" y="3521928"/>
            <a:ext cx="2076491" cy="509511"/>
          </a:xfrm>
          <a:prstGeom prst="roundRect">
            <a:avLst>
              <a:gd name="adj" fmla="val 20564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pic>
        <p:nvPicPr>
          <p:cNvPr id="30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50468" y="3681467"/>
            <a:ext cx="190432" cy="190432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5455115" y="3705483"/>
            <a:ext cx="1072334" cy="1805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8670"/>
              </a:lnSpc>
              <a:buNone/>
            </a:pPr>
            <a:r>
              <a:rPr lang="en-US" sz="863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CONAMA 307/2002</a:t>
            </a:r>
            <a:endParaRPr lang="en-US" sz="863" dirty="0"/>
          </a:p>
        </p:txBody>
      </p:sp>
      <p:sp>
        <p:nvSpPr>
          <p:cNvPr id="32" name="Shape 28"/>
          <p:cNvSpPr/>
          <p:nvPr/>
        </p:nvSpPr>
        <p:spPr>
          <a:xfrm>
            <a:off x="4971875" y="2478555"/>
            <a:ext cx="2076603" cy="509511"/>
          </a:xfrm>
          <a:prstGeom prst="roundRect">
            <a:avLst>
              <a:gd name="adj" fmla="val 20564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0469" y="2638094"/>
            <a:ext cx="190432" cy="190432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5455115" y="2662110"/>
            <a:ext cx="1346150" cy="1805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8670"/>
              </a:lnSpc>
              <a:buNone/>
            </a:pPr>
            <a:r>
              <a:rPr lang="en-US" sz="863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PNRS · Lei 12.305/2010</a:t>
            </a:r>
            <a:endParaRPr lang="en-US" sz="863" dirty="0"/>
          </a:p>
        </p:txBody>
      </p:sp>
      <p:sp>
        <p:nvSpPr>
          <p:cNvPr id="35" name="Shape 30"/>
          <p:cNvSpPr/>
          <p:nvPr/>
        </p:nvSpPr>
        <p:spPr>
          <a:xfrm>
            <a:off x="4971987" y="1440077"/>
            <a:ext cx="2076491" cy="509511"/>
          </a:xfrm>
          <a:prstGeom prst="roundRect">
            <a:avLst>
              <a:gd name="adj" fmla="val 20564"/>
            </a:avLst>
          </a:prstGeom>
          <a:solidFill>
            <a:srgbClr val="F7F5F1"/>
          </a:solidFill>
          <a:ln w="7216">
            <a:solidFill>
              <a:srgbClr val="E3DFD7"/>
            </a:solidFill>
            <a:prstDash val="solid"/>
          </a:ln>
        </p:spPr>
      </p:sp>
      <p:pic>
        <p:nvPicPr>
          <p:cNvPr id="36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50580" y="1599616"/>
            <a:ext cx="190432" cy="190432"/>
          </a:xfrm>
          <a:prstGeom prst="rect">
            <a:avLst/>
          </a:prstGeom>
        </p:spPr>
      </p:pic>
      <p:sp>
        <p:nvSpPr>
          <p:cNvPr id="37" name="Text 31"/>
          <p:cNvSpPr/>
          <p:nvPr/>
        </p:nvSpPr>
        <p:spPr>
          <a:xfrm>
            <a:off x="5455227" y="1623632"/>
            <a:ext cx="1553518" cy="1805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8670"/>
              </a:lnSpc>
              <a:buNone/>
            </a:pPr>
            <a:r>
              <a:rPr lang="en-US" sz="863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PGRCC do empreendimento</a:t>
            </a:r>
            <a:endParaRPr lang="en-US" sz="863" dirty="0"/>
          </a:p>
        </p:txBody>
      </p:sp>
      <p:sp>
        <p:nvSpPr>
          <p:cNvPr id="38" name="Shape 32"/>
          <p:cNvSpPr/>
          <p:nvPr/>
        </p:nvSpPr>
        <p:spPr>
          <a:xfrm>
            <a:off x="514246" y="7444732"/>
            <a:ext cx="6534344" cy="1038978"/>
          </a:xfrm>
          <a:prstGeom prst="roundRect">
            <a:avLst>
              <a:gd name="adj" fmla="val 11918"/>
            </a:avLst>
          </a:prstGeom>
          <a:solidFill>
            <a:srgbClr val="23262A"/>
          </a:solidFill>
          <a:ln/>
        </p:spPr>
      </p:sp>
      <p:sp>
        <p:nvSpPr>
          <p:cNvPr id="39" name="Shape 33"/>
          <p:cNvSpPr/>
          <p:nvPr/>
        </p:nvSpPr>
        <p:spPr>
          <a:xfrm>
            <a:off x="780897" y="7764149"/>
            <a:ext cx="400032" cy="400032"/>
          </a:xfrm>
          <a:prstGeom prst="roundRect">
            <a:avLst>
              <a:gd name="adj" fmla="val 26192"/>
            </a:avLst>
          </a:prstGeom>
          <a:solidFill>
            <a:srgbClr val="3D9B5C"/>
          </a:solidFill>
          <a:ln/>
        </p:spPr>
      </p:sp>
      <p:pic>
        <p:nvPicPr>
          <p:cNvPr id="40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6169" y="7859421"/>
            <a:ext cx="209487" cy="209487"/>
          </a:xfrm>
          <a:prstGeom prst="rect">
            <a:avLst/>
          </a:prstGeom>
        </p:spPr>
      </p:pic>
      <p:sp>
        <p:nvSpPr>
          <p:cNvPr id="41" name="Text 34"/>
          <p:cNvSpPr/>
          <p:nvPr/>
        </p:nvSpPr>
        <p:spPr>
          <a:xfrm>
            <a:off x="1352306" y="7654219"/>
            <a:ext cx="5592522" cy="6581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350"/>
              </a:lnSpc>
              <a:buNone/>
            </a:pPr>
            <a:r>
              <a:rPr lang="en-US" sz="1050" dirty="0">
                <a:solidFill>
                  <a:srgbClr val="FFFFFF">
                    <a:alpha val="92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Toda a operação é processada e destinada em </a:t>
            </a:r>
            <a:r>
              <a:rPr lang="en-US" sz="1050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unidade ambientalmente licenciada </a:t>
            </a:r>
            <a:r>
              <a:rPr lang="en-US" sz="1050" dirty="0">
                <a:solidFill>
                  <a:srgbClr val="FFFFFF">
                    <a:alpha val="92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sob controle, conformidade e rastreabilidade documental integral — a base de governança da metodologia Gestão 90+.</a:t>
            </a:r>
            <a:endParaRPr lang="en-US" sz="1050" dirty="0"/>
          </a:p>
        </p:txBody>
      </p:sp>
      <p:sp>
        <p:nvSpPr>
          <p:cNvPr id="42" name="Shape 35"/>
          <p:cNvSpPr/>
          <p:nvPr/>
        </p:nvSpPr>
        <p:spPr>
          <a:xfrm>
            <a:off x="514246" y="10108474"/>
            <a:ext cx="6534344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43" name="Text 36"/>
          <p:cNvSpPr/>
          <p:nvPr/>
        </p:nvSpPr>
        <p:spPr>
          <a:xfrm>
            <a:off x="514246" y="10229903"/>
            <a:ext cx="3080742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GESTÃO DE RESÍDUOS</a:t>
            </a:r>
            <a:endParaRPr lang="en-US" sz="675" dirty="0"/>
          </a:p>
        </p:txBody>
      </p:sp>
      <p:sp>
        <p:nvSpPr>
          <p:cNvPr id="44" name="Text 37"/>
          <p:cNvSpPr/>
          <p:nvPr/>
        </p:nvSpPr>
        <p:spPr>
          <a:xfrm>
            <a:off x="4064925" y="10229903"/>
            <a:ext cx="2052588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CONSTRUTORA SANCHO · MAIO 2026</a:t>
            </a:r>
            <a:endParaRPr lang="en-US" sz="675" dirty="0"/>
          </a:p>
        </p:txBody>
      </p:sp>
      <p:sp>
        <p:nvSpPr>
          <p:cNvPr id="45" name="Text 38"/>
          <p:cNvSpPr/>
          <p:nvPr/>
        </p:nvSpPr>
        <p:spPr>
          <a:xfrm>
            <a:off x="6680804" y="10229903"/>
            <a:ext cx="443986" cy="123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92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11 / 13</a:t>
            </a:r>
            <a:endParaRPr lang="en-US" sz="675" dirty="0"/>
          </a:p>
        </p:txBody>
      </p:sp>
      <p:sp>
        <p:nvSpPr>
          <p:cNvPr id="46" name="Shape 22"/>
          <p:cNvSpPr/>
          <p:nvPr/>
        </p:nvSpPr>
        <p:spPr>
          <a:xfrm>
            <a:off x="514246" y="4357666"/>
            <a:ext cx="2004706" cy="2583183"/>
          </a:xfrm>
          <a:prstGeom prst="roundRect">
            <a:avLst>
              <a:gd name="adj" fmla="val 4894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47" name="Text 23"/>
          <p:cNvSpPr/>
          <p:nvPr/>
        </p:nvSpPr>
        <p:spPr>
          <a:xfrm>
            <a:off x="940304" y="4689710"/>
            <a:ext cx="1158464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ctr">
              <a:lnSpc>
                <a:spcPct val="78375"/>
              </a:lnSpc>
              <a:buNone/>
            </a:pPr>
            <a:r>
              <a:rPr lang="en-US" sz="700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LICENÇA DIGITAL</a:t>
            </a:r>
            <a:endParaRPr lang="en-US" sz="700" dirty="0"/>
          </a:p>
        </p:txBody>
      </p:sp>
      <p:sp>
        <p:nvSpPr>
          <p:cNvPr id="48" name="Shape 24"/>
          <p:cNvSpPr/>
          <p:nvPr/>
        </p:nvSpPr>
        <p:spPr>
          <a:xfrm>
            <a:off x="868044" y="6361208"/>
            <a:ext cx="1297110" cy="247483"/>
          </a:xfrm>
          <a:prstGeom prst="roundRect">
            <a:avLst>
              <a:gd name="adj" fmla="val 50000"/>
            </a:avLst>
          </a:prstGeom>
          <a:solidFill>
            <a:srgbClr val="E7F3EB"/>
          </a:solidFill>
          <a:ln/>
        </p:spPr>
      </p:sp>
      <p:sp>
        <p:nvSpPr>
          <p:cNvPr id="49" name="Text 25"/>
          <p:cNvSpPr/>
          <p:nvPr/>
        </p:nvSpPr>
        <p:spPr>
          <a:xfrm>
            <a:off x="958570" y="6437408"/>
            <a:ext cx="1140197" cy="133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0000" lnSpcReduction="20000"/>
          </a:bodyPr>
          <a:lstStyle/>
          <a:p>
            <a:pPr marL="0" indent="0" algn="ctr">
              <a:lnSpc>
                <a:spcPct val="73333"/>
              </a:lnSpc>
              <a:buNone/>
            </a:pPr>
            <a:r>
              <a:rPr lang="en-US" sz="750" b="1" kern="0" spc="45" dirty="0">
                <a:solidFill>
                  <a:srgbClr val="1E5B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DOCUMENTO VERIFICADO</a:t>
            </a:r>
            <a:endParaRPr lang="en-US" sz="750" dirty="0"/>
          </a:p>
        </p:txBody>
      </p:sp>
      <p:sp>
        <p:nvSpPr>
          <p:cNvPr id="50" name="Shape 22"/>
          <p:cNvSpPr/>
          <p:nvPr/>
        </p:nvSpPr>
        <p:spPr>
          <a:xfrm>
            <a:off x="2825025" y="4357666"/>
            <a:ext cx="2004706" cy="2583183"/>
          </a:xfrm>
          <a:prstGeom prst="roundRect">
            <a:avLst>
              <a:gd name="adj" fmla="val 4894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51" name="Text 23"/>
          <p:cNvSpPr/>
          <p:nvPr/>
        </p:nvSpPr>
        <p:spPr>
          <a:xfrm>
            <a:off x="3393498" y="4689710"/>
            <a:ext cx="867759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78375"/>
              </a:lnSpc>
              <a:buNone/>
            </a:pPr>
            <a:r>
              <a:rPr lang="en-US" sz="700" b="1" kern="0" spc="114" dirty="0" smtClean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</a:t>
            </a:r>
            <a:endParaRPr lang="en-US" sz="700" dirty="0"/>
          </a:p>
        </p:txBody>
      </p:sp>
      <p:sp>
        <p:nvSpPr>
          <p:cNvPr id="52" name="Shape 24"/>
          <p:cNvSpPr/>
          <p:nvPr/>
        </p:nvSpPr>
        <p:spPr>
          <a:xfrm>
            <a:off x="3158629" y="6361208"/>
            <a:ext cx="1297110" cy="247483"/>
          </a:xfrm>
          <a:prstGeom prst="roundRect">
            <a:avLst>
              <a:gd name="adj" fmla="val 50000"/>
            </a:avLst>
          </a:prstGeom>
          <a:solidFill>
            <a:srgbClr val="E7F3EB"/>
          </a:solidFill>
          <a:ln/>
        </p:spPr>
      </p:sp>
      <p:sp>
        <p:nvSpPr>
          <p:cNvPr id="53" name="Text 25"/>
          <p:cNvSpPr/>
          <p:nvPr/>
        </p:nvSpPr>
        <p:spPr>
          <a:xfrm>
            <a:off x="3253378" y="6437408"/>
            <a:ext cx="1140197" cy="133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0000" lnSpcReduction="20000"/>
          </a:bodyPr>
          <a:lstStyle/>
          <a:p>
            <a:pPr marL="0" indent="0" algn="ctr">
              <a:lnSpc>
                <a:spcPct val="73333"/>
              </a:lnSpc>
              <a:buNone/>
            </a:pPr>
            <a:r>
              <a:rPr lang="en-US" sz="750" b="1" kern="0" spc="45" dirty="0">
                <a:solidFill>
                  <a:srgbClr val="1E5B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DOCUMENTO VERIFICADO</a:t>
            </a:r>
            <a:endParaRPr lang="en-US" sz="750" dirty="0"/>
          </a:p>
        </p:txBody>
      </p:sp>
      <p:sp>
        <p:nvSpPr>
          <p:cNvPr id="54" name="Shape 22"/>
          <p:cNvSpPr/>
          <p:nvPr/>
        </p:nvSpPr>
        <p:spPr>
          <a:xfrm>
            <a:off x="5047736" y="4357666"/>
            <a:ext cx="2004706" cy="2583183"/>
          </a:xfrm>
          <a:prstGeom prst="roundRect">
            <a:avLst>
              <a:gd name="adj" fmla="val 4894"/>
            </a:avLst>
          </a:prstGeom>
          <a:solidFill>
            <a:srgbClr val="FFFFFF"/>
          </a:solidFill>
          <a:ln w="7216">
            <a:solidFill>
              <a:srgbClr val="E3DFD7"/>
            </a:solidFill>
            <a:prstDash val="solid"/>
          </a:ln>
        </p:spPr>
      </p:sp>
      <p:sp>
        <p:nvSpPr>
          <p:cNvPr id="55" name="Text 23"/>
          <p:cNvSpPr/>
          <p:nvPr/>
        </p:nvSpPr>
        <p:spPr>
          <a:xfrm>
            <a:off x="5616209" y="4689710"/>
            <a:ext cx="867759" cy="1286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ctr">
              <a:lnSpc>
                <a:spcPct val="78375"/>
              </a:lnSpc>
              <a:buNone/>
            </a:pPr>
            <a:r>
              <a:rPr lang="en-US" sz="700" b="1" kern="0" spc="114" dirty="0" smtClean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SP REGULA</a:t>
            </a:r>
            <a:endParaRPr lang="en-US" sz="700" dirty="0"/>
          </a:p>
        </p:txBody>
      </p:sp>
      <p:sp>
        <p:nvSpPr>
          <p:cNvPr id="56" name="Shape 24"/>
          <p:cNvSpPr/>
          <p:nvPr/>
        </p:nvSpPr>
        <p:spPr>
          <a:xfrm>
            <a:off x="5401178" y="6361208"/>
            <a:ext cx="1297110" cy="247483"/>
          </a:xfrm>
          <a:prstGeom prst="roundRect">
            <a:avLst>
              <a:gd name="adj" fmla="val 50000"/>
            </a:avLst>
          </a:prstGeom>
          <a:solidFill>
            <a:srgbClr val="E7F3EB"/>
          </a:solidFill>
          <a:ln/>
        </p:spPr>
      </p:sp>
      <p:sp>
        <p:nvSpPr>
          <p:cNvPr id="57" name="Text 25"/>
          <p:cNvSpPr/>
          <p:nvPr/>
        </p:nvSpPr>
        <p:spPr>
          <a:xfrm>
            <a:off x="5506243" y="6437408"/>
            <a:ext cx="1140197" cy="1331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0000" lnSpcReduction="20000"/>
          </a:bodyPr>
          <a:lstStyle/>
          <a:p>
            <a:pPr marL="0" indent="0" algn="ctr">
              <a:lnSpc>
                <a:spcPct val="73333"/>
              </a:lnSpc>
              <a:buNone/>
            </a:pPr>
            <a:r>
              <a:rPr lang="en-US" sz="750" b="1" kern="0" spc="45" dirty="0">
                <a:solidFill>
                  <a:srgbClr val="1E5B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DOCUMENTO VERIFICADO</a:t>
            </a:r>
            <a:endParaRPr lang="en-US" sz="750" dirty="0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741" y="4836700"/>
            <a:ext cx="1475200" cy="1475200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822" y="4836592"/>
            <a:ext cx="1475308" cy="1475308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05" y="4834830"/>
            <a:ext cx="1478832" cy="14788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837" cy="10696570"/>
          </a:xfrm>
          <a:prstGeom prst="rect">
            <a:avLst/>
          </a:prstGeom>
          <a:solidFill>
            <a:srgbClr val="F7F5F1"/>
          </a:solidFill>
          <a:ln/>
        </p:spPr>
      </p:sp>
      <p:pic>
        <p:nvPicPr>
          <p:cNvPr id="47" name="Image 2" descr="preencoded.png"/>
          <p:cNvPicPr>
            <a:picLocks noChangeAspect="1"/>
          </p:cNvPicPr>
          <p:nvPr/>
        </p:nvPicPr>
        <p:blipFill>
          <a:blip r:embed="rId3">
            <a:alphaModFix amt="92000"/>
          </a:blip>
          <a:stretch>
            <a:fillRect/>
          </a:stretch>
        </p:blipFill>
        <p:spPr>
          <a:xfrm>
            <a:off x="135521" y="8864936"/>
            <a:ext cx="1367014" cy="854384"/>
          </a:xfrm>
          <a:prstGeom prst="rect">
            <a:avLst/>
          </a:prstGeom>
        </p:spPr>
      </p:pic>
      <p:sp>
        <p:nvSpPr>
          <p:cNvPr id="48" name="Text 1"/>
          <p:cNvSpPr/>
          <p:nvPr/>
        </p:nvSpPr>
        <p:spPr>
          <a:xfrm>
            <a:off x="4608666" y="1123931"/>
            <a:ext cx="2935188" cy="16382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15750" b="1" dirty="0" smtClean="0">
                <a:solidFill>
                  <a:srgbClr val="23262A">
                    <a:alpha val="5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12</a:t>
            </a:r>
            <a:endParaRPr lang="en-US" sz="15750" dirty="0"/>
          </a:p>
        </p:txBody>
      </p:sp>
      <p:sp>
        <p:nvSpPr>
          <p:cNvPr id="49" name="Text 2"/>
          <p:cNvSpPr/>
          <p:nvPr/>
        </p:nvSpPr>
        <p:spPr>
          <a:xfrm>
            <a:off x="514269" y="476250"/>
            <a:ext cx="6089153" cy="133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kern="0" spc="150" dirty="0">
                <a:solidFill>
                  <a:srgbClr val="16614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TECNOLOGIA &amp; INTELIGÊNCIA</a:t>
            </a:r>
            <a:endParaRPr lang="en-US" sz="750" dirty="0">
              <a:solidFill>
                <a:srgbClr val="16614B"/>
              </a:solidFill>
            </a:endParaRPr>
          </a:p>
        </p:txBody>
      </p:sp>
      <p:sp>
        <p:nvSpPr>
          <p:cNvPr id="50" name="Text 3"/>
          <p:cNvSpPr/>
          <p:nvPr/>
        </p:nvSpPr>
        <p:spPr>
          <a:xfrm>
            <a:off x="514269" y="666750"/>
            <a:ext cx="3264748" cy="5430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en-US" sz="2200" kern="0" spc="20" dirty="0">
                <a:solidFill>
                  <a:srgbClr val="23262A"/>
                </a:solidFill>
                <a:latin typeface="Archivo Condensed ExtraBold" pitchFamily="2" charset="0"/>
                <a:ea typeface="Archivo" pitchFamily="34" charset="-122"/>
                <a:cs typeface="Archivo Condensed ExtraBold" pitchFamily="2" charset="0"/>
              </a:rPr>
              <a:t>PORTAL DE INTELIGÊNCIA E RASTREABILIDADE</a:t>
            </a:r>
          </a:p>
        </p:txBody>
      </p:sp>
      <p:pic>
        <p:nvPicPr>
          <p:cNvPr id="51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863" y="885937"/>
            <a:ext cx="998637" cy="285750"/>
          </a:xfrm>
          <a:prstGeom prst="rect">
            <a:avLst/>
          </a:prstGeom>
        </p:spPr>
      </p:pic>
      <p:sp>
        <p:nvSpPr>
          <p:cNvPr id="52" name="Shape 4"/>
          <p:cNvSpPr/>
          <p:nvPr/>
        </p:nvSpPr>
        <p:spPr>
          <a:xfrm>
            <a:off x="514269" y="1428986"/>
            <a:ext cx="609519" cy="28548"/>
          </a:xfrm>
          <a:prstGeom prst="rect">
            <a:avLst/>
          </a:prstGeom>
          <a:solidFill>
            <a:srgbClr val="16614B"/>
          </a:solidFill>
          <a:ln>
            <a:noFill/>
          </a:ln>
        </p:spPr>
      </p:sp>
      <p:sp>
        <p:nvSpPr>
          <p:cNvPr id="53" name="Shape 14"/>
          <p:cNvSpPr/>
          <p:nvPr/>
        </p:nvSpPr>
        <p:spPr>
          <a:xfrm>
            <a:off x="3036026" y="4019640"/>
            <a:ext cx="361923" cy="47625"/>
          </a:xfrm>
          <a:prstGeom prst="roundRect">
            <a:avLst>
              <a:gd name="adj" fmla="val 50000"/>
            </a:avLst>
          </a:prstGeom>
          <a:solidFill>
            <a:srgbClr val="FFFFFF">
              <a:alpha val="25000"/>
            </a:srgbClr>
          </a:solidFill>
          <a:ln/>
        </p:spPr>
      </p:sp>
      <p:sp>
        <p:nvSpPr>
          <p:cNvPr id="54" name="Text 15"/>
          <p:cNvSpPr/>
          <p:nvPr/>
        </p:nvSpPr>
        <p:spPr>
          <a:xfrm>
            <a:off x="4159881" y="1986247"/>
            <a:ext cx="3177332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DISPONÍVEL NA PLATAFORMA</a:t>
            </a:r>
            <a:endParaRPr lang="en-US" sz="713" dirty="0"/>
          </a:p>
        </p:txBody>
      </p:sp>
      <p:sp>
        <p:nvSpPr>
          <p:cNvPr id="55" name="Shape 16"/>
          <p:cNvSpPr/>
          <p:nvPr/>
        </p:nvSpPr>
        <p:spPr>
          <a:xfrm>
            <a:off x="3397949" y="2219498"/>
            <a:ext cx="3650415" cy="626702"/>
          </a:xfrm>
          <a:prstGeom prst="roundRect">
            <a:avLst>
              <a:gd name="adj" fmla="val 16718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56" name="Shape 17"/>
          <p:cNvSpPr/>
          <p:nvPr/>
        </p:nvSpPr>
        <p:spPr>
          <a:xfrm>
            <a:off x="3639358" y="2361424"/>
            <a:ext cx="342846" cy="342846"/>
          </a:xfrm>
          <a:prstGeom prst="roundRect">
            <a:avLst>
              <a:gd name="adj" fmla="val 25004"/>
            </a:avLst>
          </a:prstGeom>
          <a:solidFill>
            <a:srgbClr val="E6EEF6"/>
          </a:solidFill>
          <a:ln/>
        </p:spPr>
      </p:sp>
      <p:pic>
        <p:nvPicPr>
          <p:cNvPr id="5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20267" y="2442331"/>
            <a:ext cx="180894" cy="180894"/>
          </a:xfrm>
          <a:prstGeom prst="rect">
            <a:avLst/>
          </a:prstGeom>
        </p:spPr>
      </p:pic>
      <p:sp>
        <p:nvSpPr>
          <p:cNvPr id="58" name="Text 18"/>
          <p:cNvSpPr/>
          <p:nvPr/>
        </p:nvSpPr>
        <p:spPr>
          <a:xfrm>
            <a:off x="4115473" y="2452349"/>
            <a:ext cx="1958131" cy="198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Relatórios mensais e históricos</a:t>
            </a:r>
            <a:endParaRPr lang="en-US" sz="975" dirty="0"/>
          </a:p>
        </p:txBody>
      </p:sp>
      <p:sp>
        <p:nvSpPr>
          <p:cNvPr id="59" name="Shape 19"/>
          <p:cNvSpPr/>
          <p:nvPr/>
        </p:nvSpPr>
        <p:spPr>
          <a:xfrm>
            <a:off x="3397949" y="2970001"/>
            <a:ext cx="3650415" cy="626702"/>
          </a:xfrm>
          <a:prstGeom prst="roundRect">
            <a:avLst>
              <a:gd name="adj" fmla="val 16718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60" name="Shape 20"/>
          <p:cNvSpPr/>
          <p:nvPr/>
        </p:nvSpPr>
        <p:spPr>
          <a:xfrm>
            <a:off x="3639358" y="3111928"/>
            <a:ext cx="342846" cy="342846"/>
          </a:xfrm>
          <a:prstGeom prst="roundRect">
            <a:avLst>
              <a:gd name="adj" fmla="val 25004"/>
            </a:avLst>
          </a:prstGeom>
          <a:solidFill>
            <a:srgbClr val="E6EEF6"/>
          </a:solidFill>
          <a:ln/>
        </p:spPr>
      </p:sp>
      <p:pic>
        <p:nvPicPr>
          <p:cNvPr id="61" name="Image 2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20267" y="3192834"/>
            <a:ext cx="180894" cy="180894"/>
          </a:xfrm>
          <a:prstGeom prst="rect">
            <a:avLst/>
          </a:prstGeom>
        </p:spPr>
      </p:pic>
      <p:sp>
        <p:nvSpPr>
          <p:cNvPr id="62" name="Text 21"/>
          <p:cNvSpPr/>
          <p:nvPr/>
        </p:nvSpPr>
        <p:spPr>
          <a:xfrm>
            <a:off x="4115473" y="3176193"/>
            <a:ext cx="2128405" cy="3598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Licenças e documentação ambiental</a:t>
            </a:r>
            <a:endParaRPr lang="en-US" sz="900" dirty="0"/>
          </a:p>
        </p:txBody>
      </p:sp>
      <p:sp>
        <p:nvSpPr>
          <p:cNvPr id="63" name="Shape 22"/>
          <p:cNvSpPr/>
          <p:nvPr/>
        </p:nvSpPr>
        <p:spPr>
          <a:xfrm>
            <a:off x="3397949" y="3720495"/>
            <a:ext cx="3650415" cy="626702"/>
          </a:xfrm>
          <a:prstGeom prst="roundRect">
            <a:avLst>
              <a:gd name="adj" fmla="val 16718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64" name="Shape 23"/>
          <p:cNvSpPr/>
          <p:nvPr/>
        </p:nvSpPr>
        <p:spPr>
          <a:xfrm>
            <a:off x="3639358" y="3862421"/>
            <a:ext cx="342846" cy="342846"/>
          </a:xfrm>
          <a:prstGeom prst="roundRect">
            <a:avLst>
              <a:gd name="adj" fmla="val 25004"/>
            </a:avLst>
          </a:prstGeom>
          <a:solidFill>
            <a:srgbClr val="E6EEF6"/>
          </a:solidFill>
          <a:ln/>
        </p:spPr>
      </p:sp>
      <p:pic>
        <p:nvPicPr>
          <p:cNvPr id="65" name="Image 3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720267" y="3943337"/>
            <a:ext cx="180894" cy="180894"/>
          </a:xfrm>
          <a:prstGeom prst="rect">
            <a:avLst/>
          </a:prstGeom>
        </p:spPr>
      </p:pic>
      <p:sp>
        <p:nvSpPr>
          <p:cNvPr id="66" name="Text 24"/>
          <p:cNvSpPr/>
          <p:nvPr/>
        </p:nvSpPr>
        <p:spPr>
          <a:xfrm>
            <a:off x="4115473" y="3953346"/>
            <a:ext cx="2053084" cy="198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CTRs e manifestos de transporte</a:t>
            </a:r>
            <a:endParaRPr lang="en-US" sz="975" dirty="0"/>
          </a:p>
        </p:txBody>
      </p:sp>
      <p:sp>
        <p:nvSpPr>
          <p:cNvPr id="67" name="Shape 25"/>
          <p:cNvSpPr/>
          <p:nvPr/>
        </p:nvSpPr>
        <p:spPr>
          <a:xfrm>
            <a:off x="3397949" y="4470998"/>
            <a:ext cx="3650415" cy="626702"/>
          </a:xfrm>
          <a:prstGeom prst="roundRect">
            <a:avLst>
              <a:gd name="adj" fmla="val 16718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68" name="Shape 26"/>
          <p:cNvSpPr/>
          <p:nvPr/>
        </p:nvSpPr>
        <p:spPr>
          <a:xfrm>
            <a:off x="3639358" y="4612924"/>
            <a:ext cx="342846" cy="342846"/>
          </a:xfrm>
          <a:prstGeom prst="roundRect">
            <a:avLst>
              <a:gd name="adj" fmla="val 25004"/>
            </a:avLst>
          </a:prstGeom>
          <a:solidFill>
            <a:srgbClr val="E6EEF6"/>
          </a:solidFill>
          <a:ln/>
        </p:spPr>
      </p:sp>
      <p:pic>
        <p:nvPicPr>
          <p:cNvPr id="69" name="Image 4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20267" y="4693831"/>
            <a:ext cx="180894" cy="180894"/>
          </a:xfrm>
          <a:prstGeom prst="rect">
            <a:avLst/>
          </a:prstGeom>
        </p:spPr>
      </p:pic>
      <p:sp>
        <p:nvSpPr>
          <p:cNvPr id="70" name="Text 27"/>
          <p:cNvSpPr/>
          <p:nvPr/>
        </p:nvSpPr>
        <p:spPr>
          <a:xfrm>
            <a:off x="4115473" y="4703849"/>
            <a:ext cx="1706463" cy="198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Certificados de valorização</a:t>
            </a:r>
            <a:endParaRPr lang="en-US" sz="975" dirty="0"/>
          </a:p>
        </p:txBody>
      </p:sp>
      <p:sp>
        <p:nvSpPr>
          <p:cNvPr id="71" name="Shape 28"/>
          <p:cNvSpPr/>
          <p:nvPr/>
        </p:nvSpPr>
        <p:spPr>
          <a:xfrm>
            <a:off x="3397949" y="5221492"/>
            <a:ext cx="3650415" cy="626702"/>
          </a:xfrm>
          <a:prstGeom prst="roundRect">
            <a:avLst>
              <a:gd name="adj" fmla="val 16718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72" name="Shape 29"/>
          <p:cNvSpPr/>
          <p:nvPr/>
        </p:nvSpPr>
        <p:spPr>
          <a:xfrm>
            <a:off x="3639358" y="5363427"/>
            <a:ext cx="342846" cy="342846"/>
          </a:xfrm>
          <a:prstGeom prst="roundRect">
            <a:avLst>
              <a:gd name="adj" fmla="val 25004"/>
            </a:avLst>
          </a:prstGeom>
          <a:solidFill>
            <a:srgbClr val="E6EEF6"/>
          </a:solidFill>
          <a:ln/>
        </p:spPr>
      </p:sp>
      <p:pic>
        <p:nvPicPr>
          <p:cNvPr id="73" name="Image 5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720267" y="5444334"/>
            <a:ext cx="180894" cy="180894"/>
          </a:xfrm>
          <a:prstGeom prst="rect">
            <a:avLst/>
          </a:prstGeom>
        </p:spPr>
      </p:pic>
      <p:sp>
        <p:nvSpPr>
          <p:cNvPr id="74" name="Text 30"/>
          <p:cNvSpPr/>
          <p:nvPr/>
        </p:nvSpPr>
        <p:spPr>
          <a:xfrm>
            <a:off x="4115473" y="5432577"/>
            <a:ext cx="2128405" cy="3598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75" b="1" dirty="0">
                <a:solidFill>
                  <a:srgbClr val="2326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Indicadores históricos e dashboards</a:t>
            </a:r>
            <a:endParaRPr lang="en-US" sz="975" dirty="0"/>
          </a:p>
        </p:txBody>
      </p:sp>
      <p:sp>
        <p:nvSpPr>
          <p:cNvPr id="75" name="Shape 31"/>
          <p:cNvSpPr/>
          <p:nvPr/>
        </p:nvSpPr>
        <p:spPr>
          <a:xfrm>
            <a:off x="515432" y="4945545"/>
            <a:ext cx="2535909" cy="908889"/>
          </a:xfrm>
          <a:prstGeom prst="roundRect">
            <a:avLst>
              <a:gd name="adj" fmla="val 10379"/>
            </a:avLst>
          </a:prstGeom>
          <a:solidFill>
            <a:srgbClr val="16614B"/>
          </a:solidFill>
          <a:ln/>
        </p:spPr>
      </p:sp>
      <p:sp>
        <p:nvSpPr>
          <p:cNvPr id="76" name="Text 32"/>
          <p:cNvSpPr/>
          <p:nvPr/>
        </p:nvSpPr>
        <p:spPr>
          <a:xfrm>
            <a:off x="1249005" y="5312215"/>
            <a:ext cx="2535909" cy="3884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chemeClr val="bg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</a:t>
            </a:r>
            <a:r>
              <a:rPr lang="en-US" sz="1050" b="1" dirty="0" smtClean="0">
                <a:solidFill>
                  <a:schemeClr val="bg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ogin:  </a:t>
            </a:r>
            <a:r>
              <a:rPr lang="en-US" sz="1050" dirty="0" err="1" smtClean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cliente</a:t>
            </a:r>
            <a:endParaRPr lang="en-US" sz="1050" dirty="0" smtClean="0">
              <a:solidFill>
                <a:schemeClr val="bg1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sz="1050" b="1" dirty="0" err="1" smtClean="0">
                <a:solidFill>
                  <a:schemeClr val="bg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Senha</a:t>
            </a:r>
            <a:r>
              <a:rPr lang="en-US" sz="1050" b="1" dirty="0" smtClean="0">
                <a:solidFill>
                  <a:schemeClr val="bg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: </a:t>
            </a:r>
            <a:r>
              <a:rPr lang="en-US" sz="1050" dirty="0" smtClean="0">
                <a:solidFill>
                  <a:schemeClr val="bg1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12345</a:t>
            </a:r>
            <a:endParaRPr lang="en-US" sz="1050" dirty="0" smtClean="0">
              <a:solidFill>
                <a:schemeClr val="bg1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  <a:p>
            <a:pPr>
              <a:lnSpc>
                <a:spcPct val="120000"/>
              </a:lnSpc>
            </a:pPr>
            <a:endParaRPr lang="en-US" sz="105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77" name="Text 33"/>
          <p:cNvSpPr/>
          <p:nvPr/>
        </p:nvSpPr>
        <p:spPr>
          <a:xfrm>
            <a:off x="1334356" y="5519727"/>
            <a:ext cx="1485900" cy="180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8" name="Shape 34"/>
          <p:cNvSpPr/>
          <p:nvPr/>
        </p:nvSpPr>
        <p:spPr>
          <a:xfrm>
            <a:off x="514269" y="10106918"/>
            <a:ext cx="6534231" cy="9525"/>
          </a:xfrm>
          <a:prstGeom prst="rect">
            <a:avLst/>
          </a:prstGeom>
          <a:solidFill>
            <a:srgbClr val="E3DFD7"/>
          </a:solidFill>
          <a:ln/>
        </p:spPr>
      </p:sp>
      <p:sp>
        <p:nvSpPr>
          <p:cNvPr id="79" name="Text 35"/>
          <p:cNvSpPr/>
          <p:nvPr/>
        </p:nvSpPr>
        <p:spPr>
          <a:xfrm>
            <a:off x="514269" y="10229776"/>
            <a:ext cx="3080742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· INTELIGÊNCIA EM GESTÃO DE RESÍDUOS</a:t>
            </a:r>
            <a:endParaRPr lang="en-US" sz="675" dirty="0"/>
          </a:p>
        </p:txBody>
      </p:sp>
      <p:sp>
        <p:nvSpPr>
          <p:cNvPr id="80" name="Text 36"/>
          <p:cNvSpPr/>
          <p:nvPr/>
        </p:nvSpPr>
        <p:spPr>
          <a:xfrm>
            <a:off x="4057054" y="10229776"/>
            <a:ext cx="2069901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CONSTRUTORA VÉRTICE · MAIO 2026</a:t>
            </a:r>
            <a:endParaRPr lang="en-US" sz="675" dirty="0"/>
          </a:p>
        </p:txBody>
      </p:sp>
      <p:sp>
        <p:nvSpPr>
          <p:cNvPr id="81" name="Text 37"/>
          <p:cNvSpPr/>
          <p:nvPr/>
        </p:nvSpPr>
        <p:spPr>
          <a:xfrm>
            <a:off x="6680759" y="10229776"/>
            <a:ext cx="443941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75" b="1" kern="0" spc="95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11 / 12</a:t>
            </a:r>
            <a:endParaRPr lang="en-US" sz="675" dirty="0"/>
          </a:p>
        </p:txBody>
      </p:sp>
      <p:pic>
        <p:nvPicPr>
          <p:cNvPr id="82" name="Imagem 8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02473" y="7097401"/>
            <a:ext cx="352474" cy="428685"/>
          </a:xfrm>
          <a:prstGeom prst="rect">
            <a:avLst/>
          </a:prstGeom>
        </p:spPr>
      </p:pic>
      <p:sp>
        <p:nvSpPr>
          <p:cNvPr id="83" name="Shape 22"/>
          <p:cNvSpPr/>
          <p:nvPr/>
        </p:nvSpPr>
        <p:spPr>
          <a:xfrm>
            <a:off x="515432" y="2154300"/>
            <a:ext cx="2529943" cy="3067192"/>
          </a:xfrm>
          <a:prstGeom prst="roundRect">
            <a:avLst>
              <a:gd name="adj" fmla="val 4894"/>
            </a:avLst>
          </a:prstGeom>
          <a:solidFill>
            <a:srgbClr val="FFFFFF"/>
          </a:solidFill>
          <a:ln w="8659">
            <a:solidFill>
              <a:srgbClr val="E3DFD7"/>
            </a:solidFill>
            <a:prstDash val="solid"/>
          </a:ln>
        </p:spPr>
      </p:sp>
      <p:sp>
        <p:nvSpPr>
          <p:cNvPr id="84" name="Text 23"/>
          <p:cNvSpPr/>
          <p:nvPr/>
        </p:nvSpPr>
        <p:spPr>
          <a:xfrm>
            <a:off x="1253672" y="2500425"/>
            <a:ext cx="1053460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13" b="1" kern="0" spc="114" dirty="0">
                <a:solidFill>
                  <a:srgbClr val="86888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LICENÇA DIGITAL</a:t>
            </a:r>
            <a:endParaRPr lang="en-US" sz="713" dirty="0"/>
          </a:p>
        </p:txBody>
      </p:sp>
      <p:sp>
        <p:nvSpPr>
          <p:cNvPr id="85" name="Shape 24"/>
          <p:cNvSpPr/>
          <p:nvPr/>
        </p:nvSpPr>
        <p:spPr>
          <a:xfrm>
            <a:off x="993035" y="4622132"/>
            <a:ext cx="1574737" cy="247596"/>
          </a:xfrm>
          <a:prstGeom prst="roundRect">
            <a:avLst>
              <a:gd name="adj" fmla="val 50000"/>
            </a:avLst>
          </a:prstGeom>
          <a:solidFill>
            <a:srgbClr val="E7F3EB"/>
          </a:solidFill>
          <a:ln/>
        </p:spPr>
      </p:sp>
      <p:sp>
        <p:nvSpPr>
          <p:cNvPr id="86" name="Text 25"/>
          <p:cNvSpPr/>
          <p:nvPr/>
        </p:nvSpPr>
        <p:spPr>
          <a:xfrm>
            <a:off x="1080842" y="4683984"/>
            <a:ext cx="1384237" cy="1332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b="1" kern="0" spc="45" dirty="0">
                <a:solidFill>
                  <a:srgbClr val="1E5B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DOCUMENTO VERIFICADO</a:t>
            </a:r>
            <a:endParaRPr lang="en-US" sz="750" dirty="0"/>
          </a:p>
        </p:txBody>
      </p:sp>
      <p:pic>
        <p:nvPicPr>
          <p:cNvPr id="44" name="Imagem 4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17" y="2656870"/>
            <a:ext cx="1937432" cy="19374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1"/>
            <a:ext cx="7562850" cy="7968342"/>
          </a:xfrm>
          <a:prstGeom prst="rect">
            <a:avLst/>
          </a:prstGeom>
          <a:solidFill>
            <a:srgbClr val="2326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7562769" cy="10696547"/>
          </a:xfrm>
          <a:prstGeom prst="rect">
            <a:avLst/>
          </a:prstGeom>
          <a:ln/>
          <a:effectLst>
            <a:outerShdw blurRad="323850" dist="76200" dir="5400000" algn="bl" rotWithShape="0">
              <a:srgbClr val="000000">
                <a:alpha val="2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247596" y="247594"/>
            <a:ext cx="7067577" cy="10201356"/>
          </a:xfrm>
          <a:prstGeom prst="roundRect">
            <a:avLst>
              <a:gd name="adj" fmla="val 1078"/>
            </a:avLst>
          </a:prstGeom>
          <a:ln w="8659">
            <a:solidFill>
              <a:srgbClr val="EE9A2E">
                <a:alpha val="45000"/>
              </a:srgbClr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952" y="628594"/>
            <a:ext cx="1546865" cy="43809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213659" y="2369936"/>
            <a:ext cx="1135450" cy="1428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25" b="1" kern="0" spc="264" dirty="0">
                <a:solidFill>
                  <a:srgbClr val="F8A6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CERTIFICADO</a:t>
            </a:r>
            <a:endParaRPr lang="en-US" sz="825" dirty="0">
              <a:solidFill>
                <a:srgbClr val="F8A62B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1878168" y="2646078"/>
            <a:ext cx="3806298" cy="8341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ctr">
              <a:buNone/>
            </a:pPr>
            <a:r>
              <a:rPr lang="en-US" sz="2800" kern="0" spc="29" dirty="0">
                <a:solidFill>
                  <a:srgbClr val="FFFFFF"/>
                </a:solidFill>
                <a:latin typeface="Archivo Expanded Black" pitchFamily="2" charset="0"/>
                <a:ea typeface="Archivo" pitchFamily="34" charset="-122"/>
                <a:cs typeface="Archivo Expanded Black" pitchFamily="2" charset="0"/>
              </a:rPr>
              <a:t>PERFORMANCE AMBIENTAL</a:t>
            </a:r>
            <a:endParaRPr lang="en-US" sz="2800" dirty="0">
              <a:latin typeface="Archivo Expanded Black" pitchFamily="2" charset="0"/>
              <a:cs typeface="Archivo Expanded Black" pitchFamily="2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34307" y="3727928"/>
            <a:ext cx="5494020" cy="1071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75000"/>
              </a:lnSpc>
              <a:buNone/>
            </a:pPr>
            <a:r>
              <a:rPr lang="en-US" sz="1163" dirty="0">
                <a:solidFill>
                  <a:srgbClr val="FFFFFF">
                    <a:alpha val="84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Certificamos que os resíduos gerados pela obra </a:t>
            </a:r>
            <a:r>
              <a:rPr lang="en-US" sz="1163" b="1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Residencial Parque das Águas — Torre A </a:t>
            </a:r>
            <a:r>
              <a:rPr lang="en-US" sz="1163" dirty="0">
                <a:solidFill>
                  <a:srgbClr val="FFFFFF">
                    <a:alpha val="84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foram gerenciados através da metodologia </a:t>
            </a:r>
            <a:r>
              <a:rPr lang="en-US" sz="1163" b="1" dirty="0">
                <a:solidFill>
                  <a:srgbClr val="F8A6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Gestão 90+ </a:t>
            </a:r>
            <a:r>
              <a:rPr lang="en-US" sz="1163" dirty="0">
                <a:solidFill>
                  <a:srgbClr val="FFFFFF">
                    <a:alpha val="84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contemplando rastreabilidade operacional, monitoramento de indicadores e destinação ambientalmente adequada.</a:t>
            </a:r>
            <a:endParaRPr lang="en-US" sz="1163" dirty="0"/>
          </a:p>
        </p:txBody>
      </p:sp>
      <p:sp>
        <p:nvSpPr>
          <p:cNvPr id="10" name="Text 7"/>
          <p:cNvSpPr/>
          <p:nvPr/>
        </p:nvSpPr>
        <p:spPr>
          <a:xfrm>
            <a:off x="1170249" y="5084831"/>
            <a:ext cx="832112" cy="3620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50" b="1" dirty="0">
                <a:solidFill>
                  <a:srgbClr val="F8A6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93%</a:t>
            </a:r>
            <a:endParaRPr lang="en-US" sz="2550" dirty="0">
              <a:solidFill>
                <a:srgbClr val="F8A62B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930528" y="5446753"/>
            <a:ext cx="1311554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/>
            <a:r>
              <a:rPr lang="en-US" sz="600" b="1" kern="0" spc="81" dirty="0" smtClean="0">
                <a:solidFill>
                  <a:srgbClr val="FFFFFF">
                    <a:alpha val="6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TAXA DE VALORIZAÇÃO</a:t>
            </a:r>
            <a:endParaRPr lang="en-US" sz="600" dirty="0"/>
          </a:p>
        </p:txBody>
      </p:sp>
      <p:sp>
        <p:nvSpPr>
          <p:cNvPr id="12" name="Shape 9"/>
          <p:cNvSpPr/>
          <p:nvPr/>
        </p:nvSpPr>
        <p:spPr>
          <a:xfrm>
            <a:off x="2478529" y="5084831"/>
            <a:ext cx="9525" cy="447702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2964169" y="5084831"/>
            <a:ext cx="1250183" cy="3620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50" b="1" dirty="0">
                <a:solidFill>
                  <a:srgbClr val="F8A6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1.161 t</a:t>
            </a:r>
            <a:endParaRPr lang="en-US" sz="2550" dirty="0">
              <a:solidFill>
                <a:srgbClr val="F8A62B"/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2971939" y="5446753"/>
            <a:ext cx="1234508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/>
            <a:r>
              <a:rPr lang="en-US" sz="600" b="1" kern="0" spc="81" dirty="0" smtClean="0">
                <a:solidFill>
                  <a:srgbClr val="FFFFFF">
                    <a:alpha val="6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RESÍDUOS VALORIZADOS</a:t>
            </a:r>
            <a:endParaRPr lang="en-US" sz="600" dirty="0"/>
          </a:p>
        </p:txBody>
      </p:sp>
      <p:sp>
        <p:nvSpPr>
          <p:cNvPr id="15" name="Shape 12"/>
          <p:cNvSpPr/>
          <p:nvPr/>
        </p:nvSpPr>
        <p:spPr>
          <a:xfrm>
            <a:off x="4690521" y="5084831"/>
            <a:ext cx="9525" cy="447702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6" name="Text 13"/>
          <p:cNvSpPr/>
          <p:nvPr/>
        </p:nvSpPr>
        <p:spPr>
          <a:xfrm>
            <a:off x="5422133" y="5084831"/>
            <a:ext cx="724279" cy="3620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50" b="1" dirty="0" smtClean="0">
                <a:solidFill>
                  <a:srgbClr val="F8A6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82%</a:t>
            </a:r>
            <a:endParaRPr lang="en-US" sz="2550" dirty="0">
              <a:solidFill>
                <a:srgbClr val="F8A62B"/>
              </a:solidFill>
            </a:endParaRPr>
          </a:p>
        </p:txBody>
      </p:sp>
      <p:sp>
        <p:nvSpPr>
          <p:cNvPr id="17" name="Text 14"/>
          <p:cNvSpPr/>
          <p:nvPr/>
        </p:nvSpPr>
        <p:spPr>
          <a:xfrm>
            <a:off x="4958954" y="5446753"/>
            <a:ext cx="1650774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algn="ctr"/>
            <a:r>
              <a:rPr lang="en-US" sz="600" b="1" kern="0" spc="81" dirty="0" smtClean="0">
                <a:solidFill>
                  <a:srgbClr val="FFFFFF">
                    <a:alpha val="6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ÍNDICE DE SEGREGAÇÃO</a:t>
            </a:r>
            <a:endParaRPr lang="en-US" sz="600" dirty="0"/>
          </a:p>
        </p:txBody>
      </p:sp>
      <p:sp>
        <p:nvSpPr>
          <p:cNvPr id="19" name="Text 16"/>
          <p:cNvSpPr/>
          <p:nvPr/>
        </p:nvSpPr>
        <p:spPr>
          <a:xfrm>
            <a:off x="970704" y="9464111"/>
            <a:ext cx="1620589" cy="1752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00" b="1" dirty="0">
                <a:latin typeface="Archivo" pitchFamily="34" charset="0"/>
                <a:ea typeface="Archivo" pitchFamily="34" charset="-122"/>
                <a:cs typeface="Archivo" pitchFamily="34" charset="-120"/>
              </a:rPr>
              <a:t>Gestão 90+ · Rafa Entulhos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297294" y="9677474"/>
            <a:ext cx="967545" cy="1522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750" dirty="0"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Responsável Técnico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3006957" y="9688841"/>
            <a:ext cx="1548854" cy="1409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675" b="1" kern="0" spc="54" dirty="0"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VALIDAÇÃO · CERT-2026-0512</a:t>
            </a:r>
            <a:endParaRPr lang="en-US" sz="675" dirty="0"/>
          </a:p>
        </p:txBody>
      </p:sp>
      <p:sp>
        <p:nvSpPr>
          <p:cNvPr id="23" name="Text 20"/>
          <p:cNvSpPr/>
          <p:nvPr/>
        </p:nvSpPr>
        <p:spPr>
          <a:xfrm>
            <a:off x="5211880" y="9464111"/>
            <a:ext cx="1139239" cy="1752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00" b="1" dirty="0" err="1">
                <a:latin typeface="Archivo" pitchFamily="34" charset="0"/>
                <a:ea typeface="Archivo" pitchFamily="34" charset="-122"/>
                <a:cs typeface="Archivo" pitchFamily="34" charset="-120"/>
              </a:rPr>
              <a:t>Construtora</a:t>
            </a:r>
            <a:r>
              <a:rPr lang="en-US" sz="900" b="1" dirty="0">
                <a:latin typeface="Archivo" pitchFamily="34" charset="0"/>
                <a:ea typeface="Archivo" pitchFamily="34" charset="-122"/>
                <a:cs typeface="Archivo" pitchFamily="34" charset="-120"/>
              </a:rPr>
              <a:t> </a:t>
            </a:r>
            <a:r>
              <a:rPr lang="en-US" sz="900" b="1" dirty="0" smtClean="0">
                <a:latin typeface="Archivo" pitchFamily="34" charset="0"/>
                <a:ea typeface="Archivo" pitchFamily="34" charset="-122"/>
                <a:cs typeface="Archivo" pitchFamily="34" charset="-120"/>
              </a:rPr>
              <a:t>Sancho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5593150" y="9677474"/>
            <a:ext cx="376833" cy="1522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750" dirty="0"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Cliente</a:t>
            </a:r>
            <a:endParaRPr lang="en-US" sz="750" dirty="0"/>
          </a:p>
        </p:txBody>
      </p:sp>
      <p:sp>
        <p:nvSpPr>
          <p:cNvPr id="25" name="Text 22"/>
          <p:cNvSpPr/>
          <p:nvPr/>
        </p:nvSpPr>
        <p:spPr>
          <a:xfrm>
            <a:off x="1976174" y="10039266"/>
            <a:ext cx="3610421" cy="123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675" b="1" kern="0" spc="95" dirty="0"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EMITIDO EM 05/06/2026 · DOCUMENTO CONFIDENCIAL · 12 / 12</a:t>
            </a:r>
            <a:endParaRPr lang="en-US" sz="675" dirty="0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4">
            <a:alphaModFix amt="92000"/>
          </a:blip>
          <a:stretch>
            <a:fillRect/>
          </a:stretch>
        </p:blipFill>
        <p:spPr>
          <a:xfrm>
            <a:off x="5586594" y="497729"/>
            <a:ext cx="1443769" cy="902356"/>
          </a:xfrm>
          <a:prstGeom prst="rect">
            <a:avLst/>
          </a:prstGeom>
        </p:spPr>
      </p:pic>
      <p:cxnSp>
        <p:nvCxnSpPr>
          <p:cNvPr id="29" name="Conector reto 28"/>
          <p:cNvCxnSpPr/>
          <p:nvPr/>
        </p:nvCxnSpPr>
        <p:spPr>
          <a:xfrm>
            <a:off x="4772025" y="9378469"/>
            <a:ext cx="1943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>
            <a:off x="824865" y="9378469"/>
            <a:ext cx="1943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hape 15"/>
          <p:cNvSpPr/>
          <p:nvPr/>
        </p:nvSpPr>
        <p:spPr>
          <a:xfrm>
            <a:off x="952906" y="5879005"/>
            <a:ext cx="2723555" cy="303068"/>
          </a:xfrm>
          <a:prstGeom prst="roundRect">
            <a:avLst>
              <a:gd name="adj" fmla="val 50000"/>
            </a:avLst>
          </a:prstGeom>
          <a:solidFill>
            <a:srgbClr val="FFFFFF">
              <a:alpha val="7000"/>
            </a:srgbClr>
          </a:solidFill>
          <a:ln w="8659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2" name="Shape 16"/>
          <p:cNvSpPr/>
          <p:nvPr/>
        </p:nvSpPr>
        <p:spPr>
          <a:xfrm>
            <a:off x="1123382" y="5982914"/>
            <a:ext cx="95250" cy="95250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33" name="Text 17"/>
          <p:cNvSpPr/>
          <p:nvPr/>
        </p:nvSpPr>
        <p:spPr>
          <a:xfrm>
            <a:off x="1236640" y="5973388"/>
            <a:ext cx="1699320" cy="133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b="1" kern="0" spc="60" dirty="0">
                <a:solidFill>
                  <a:srgbClr val="FFFFFF">
                    <a:alpha val="9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TAXA DE VALORIZAÇÃO · 93%</a:t>
            </a:r>
            <a:endParaRPr lang="en-US" sz="750" dirty="0"/>
          </a:p>
        </p:txBody>
      </p:sp>
      <p:sp>
        <p:nvSpPr>
          <p:cNvPr id="34" name="Text 18"/>
          <p:cNvSpPr/>
          <p:nvPr/>
        </p:nvSpPr>
        <p:spPr>
          <a:xfrm>
            <a:off x="2915868" y="5985214"/>
            <a:ext cx="628217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13" b="1" kern="0" spc="43" dirty="0">
                <a:solidFill>
                  <a:srgbClr val="3D9B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EXCELENTE</a:t>
            </a:r>
            <a:endParaRPr lang="en-US" sz="713" dirty="0"/>
          </a:p>
        </p:txBody>
      </p:sp>
      <p:sp>
        <p:nvSpPr>
          <p:cNvPr id="35" name="Shape 19"/>
          <p:cNvSpPr/>
          <p:nvPr/>
        </p:nvSpPr>
        <p:spPr>
          <a:xfrm>
            <a:off x="3809729" y="5879005"/>
            <a:ext cx="2799998" cy="303068"/>
          </a:xfrm>
          <a:prstGeom prst="roundRect">
            <a:avLst>
              <a:gd name="adj" fmla="val 50000"/>
            </a:avLst>
          </a:prstGeom>
          <a:solidFill>
            <a:srgbClr val="FFFFFF">
              <a:alpha val="7000"/>
            </a:srgbClr>
          </a:solidFill>
          <a:ln w="8659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6" name="Shape 20"/>
          <p:cNvSpPr/>
          <p:nvPr/>
        </p:nvSpPr>
        <p:spPr>
          <a:xfrm>
            <a:off x="3980205" y="5982914"/>
            <a:ext cx="95250" cy="95250"/>
          </a:xfrm>
          <a:prstGeom prst="ellipse">
            <a:avLst/>
          </a:prstGeom>
          <a:solidFill>
            <a:srgbClr val="3D9B5C"/>
          </a:solidFill>
          <a:ln/>
        </p:spPr>
      </p:sp>
      <p:sp>
        <p:nvSpPr>
          <p:cNvPr id="37" name="Text 21"/>
          <p:cNvSpPr/>
          <p:nvPr/>
        </p:nvSpPr>
        <p:spPr>
          <a:xfrm>
            <a:off x="4089641" y="5973388"/>
            <a:ext cx="1783407" cy="133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b="1" kern="0" spc="60" dirty="0">
                <a:solidFill>
                  <a:srgbClr val="FFFFFF">
                    <a:alpha val="90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ÍNDICE DE SEGREGAÇÃO · 82%</a:t>
            </a:r>
            <a:endParaRPr lang="en-US" sz="750" dirty="0"/>
          </a:p>
        </p:txBody>
      </p:sp>
      <p:sp>
        <p:nvSpPr>
          <p:cNvPr id="38" name="Text 22"/>
          <p:cNvSpPr/>
          <p:nvPr/>
        </p:nvSpPr>
        <p:spPr>
          <a:xfrm>
            <a:off x="5849134" y="5985214"/>
            <a:ext cx="679193" cy="128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850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13" b="1" kern="0" spc="43" dirty="0">
                <a:solidFill>
                  <a:srgbClr val="3D9B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EXCELENTE</a:t>
            </a:r>
            <a:endParaRPr lang="en-US" sz="713" dirty="0"/>
          </a:p>
        </p:txBody>
      </p:sp>
      <p:pic>
        <p:nvPicPr>
          <p:cNvPr id="39" name="Imagem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521" y="8629139"/>
            <a:ext cx="1005592" cy="10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36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1490</Words>
  <Application>Microsoft Office PowerPoint</Application>
  <PresentationFormat>Personalizar</PresentationFormat>
  <Paragraphs>377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Archivo</vt:lpstr>
      <vt:lpstr>Archivo Condensed ExtraBold</vt:lpstr>
      <vt:lpstr>Archivo Expanded Black</vt:lpstr>
      <vt:lpstr>Arial</vt:lpstr>
      <vt:lpstr>Calibri</vt:lpstr>
      <vt:lpstr>IBM Plex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Luciano Araújo</cp:lastModifiedBy>
  <cp:revision>12</cp:revision>
  <dcterms:created xsi:type="dcterms:W3CDTF">2026-07-21T13:10:56Z</dcterms:created>
  <dcterms:modified xsi:type="dcterms:W3CDTF">2026-07-23T14:58:42Z</dcterms:modified>
</cp:coreProperties>
</file>